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55" r:id="rId2"/>
    <p:sldId id="310" r:id="rId3"/>
    <p:sldId id="266" r:id="rId4"/>
    <p:sldId id="311" r:id="rId5"/>
    <p:sldId id="267" r:id="rId6"/>
    <p:sldId id="321" r:id="rId7"/>
    <p:sldId id="268" r:id="rId8"/>
    <p:sldId id="269" r:id="rId9"/>
    <p:sldId id="291" r:id="rId10"/>
    <p:sldId id="364" r:id="rId11"/>
    <p:sldId id="315" r:id="rId12"/>
    <p:sldId id="319" r:id="rId13"/>
    <p:sldId id="346" r:id="rId14"/>
    <p:sldId id="318" r:id="rId15"/>
    <p:sldId id="347" r:id="rId16"/>
    <p:sldId id="328" r:id="rId17"/>
    <p:sldId id="331" r:id="rId18"/>
    <p:sldId id="339" r:id="rId19"/>
    <p:sldId id="330" r:id="rId20"/>
    <p:sldId id="332" r:id="rId21"/>
    <p:sldId id="334" r:id="rId22"/>
    <p:sldId id="335" r:id="rId23"/>
    <p:sldId id="338" r:id="rId24"/>
    <p:sldId id="336" r:id="rId25"/>
    <p:sldId id="323" r:id="rId26"/>
    <p:sldId id="324" r:id="rId27"/>
    <p:sldId id="325" r:id="rId28"/>
    <p:sldId id="326" r:id="rId29"/>
    <p:sldId id="327" r:id="rId3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588" autoAdjust="0"/>
    <p:restoredTop sz="87778" autoAdjust="0"/>
  </p:normalViewPr>
  <p:slideViewPr>
    <p:cSldViewPr>
      <p:cViewPr varScale="1">
        <p:scale>
          <a:sx n="96" d="100"/>
          <a:sy n="96" d="100"/>
        </p:scale>
        <p:origin x="-3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F88C9D9-42A5-491F-940C-82F7FE8E2C4B}" type="datetimeFigureOut">
              <a:rPr lang="it-IT"/>
              <a:pPr>
                <a:defRPr/>
              </a:pPr>
              <a:t>07/04/2013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DAC774-711D-404D-964C-FB8ABB1E813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/art/museums/12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raphaelites.org/the-collection/artist-biography/simeon-solom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intruong.com/archives/2010/01/09/16447682.html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South German </a:t>
            </a:r>
            <a:r>
              <a:rPr lang="en-US" dirty="0" err="1" smtClean="0"/>
              <a:t>Machzor</a:t>
            </a:r>
            <a:r>
              <a:rPr lang="en-US" dirty="0" smtClean="0"/>
              <a:t> (Add. 22413): Opening of the Book of Ruth  |  Unknown artist</a:t>
            </a:r>
          </a:p>
          <a:p>
            <a:r>
              <a:rPr lang="en-US" dirty="0" smtClean="0"/>
              <a:t>British Library, London, ca.</a:t>
            </a:r>
            <a:r>
              <a:rPr lang="en-US" baseline="0" dirty="0" smtClean="0"/>
              <a:t> </a:t>
            </a:r>
            <a:r>
              <a:rPr lang="en-US" dirty="0" smtClean="0"/>
              <a:t>1300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DAC774-711D-404D-964C-FB8ABB1E8138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smtClean="0"/>
              <a:t>Judah and Tamar_Aert de Gelder_c1681_London, National Gallery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9FADA9-92D3-4815-A475-77DC4F40C3A4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rtl="0"/>
            <a:r>
              <a:rPr lang="it-IT" dirty="0" err="1" smtClean="0"/>
              <a:t>*Yosef</a:t>
            </a:r>
            <a:r>
              <a:rPr lang="it-IT" dirty="0" smtClean="0"/>
              <a:t> ben </a:t>
            </a:r>
            <a:r>
              <a:rPr lang="it-IT" dirty="0" err="1" smtClean="0"/>
              <a:t>Efrayim</a:t>
            </a:r>
            <a:r>
              <a:rPr lang="it-IT" dirty="0" smtClean="0"/>
              <a:t> Caro (1488-1575), nel suo </a:t>
            </a:r>
            <a:r>
              <a:rPr lang="it-IT" i="1" dirty="0" err="1" smtClean="0"/>
              <a:t>Maggid</a:t>
            </a:r>
            <a:r>
              <a:rPr lang="it-IT" i="1" dirty="0" smtClean="0"/>
              <a:t> </a:t>
            </a:r>
            <a:r>
              <a:rPr lang="it-IT" i="1" dirty="0" err="1" smtClean="0"/>
              <a:t>mesharim</a:t>
            </a:r>
            <a:r>
              <a:rPr lang="it-IT" i="1" dirty="0" smtClean="0"/>
              <a:t> </a:t>
            </a:r>
            <a:r>
              <a:rPr lang="it-IT" dirty="0" smtClean="0"/>
              <a:t>(Amsterdam 1708) sosteneva che David doveva avere nel proprio patrimonio ereditario una traccia della </a:t>
            </a:r>
            <a:r>
              <a:rPr lang="it-IT" dirty="0" err="1" smtClean="0"/>
              <a:t>sitrà</a:t>
            </a:r>
            <a:r>
              <a:rPr lang="it-IT" dirty="0" smtClean="0"/>
              <a:t> </a:t>
            </a:r>
            <a:r>
              <a:rPr lang="it-IT" dirty="0" err="1" smtClean="0"/>
              <a:t>atrà</a:t>
            </a:r>
            <a:r>
              <a:rPr lang="it-IT" dirty="0" smtClean="0"/>
              <a:t>, perché 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</a:t>
            </a:r>
            <a:r>
              <a:rPr lang="it-IT" dirty="0" smtClean="0"/>
              <a:t>l’uomo può combattere e vincere soltanto ciò che è in lui</a:t>
            </a:r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  <a:r>
              <a:rPr lang="it-IT" dirty="0" smtClean="0"/>
              <a:t> (Cfr. </a:t>
            </a:r>
            <a:r>
              <a:rPr lang="it-IT" dirty="0" err="1" smtClean="0"/>
              <a:t>Encyclopedia</a:t>
            </a:r>
            <a:r>
              <a:rPr lang="it-IT" dirty="0" smtClean="0"/>
              <a:t> </a:t>
            </a:r>
            <a:r>
              <a:rPr lang="it-IT" dirty="0" err="1" smtClean="0"/>
              <a:t>Judaica</a:t>
            </a:r>
            <a:r>
              <a:rPr lang="it-IT" dirty="0" smtClean="0"/>
              <a:t>, vol. 5, col. 1331).</a:t>
            </a:r>
          </a:p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0AF079-E4A9-413E-AEA9-89F95A2ED59C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DAC774-711D-404D-964C-FB8ABB1E8138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b="1" dirty="0" smtClean="0"/>
              <a:t>Nicolas Poussin</a:t>
            </a:r>
            <a:r>
              <a:rPr lang="it-IT" dirty="0" smtClean="0"/>
              <a:t> 1593/94 – 1665</a:t>
            </a:r>
          </a:p>
          <a:p>
            <a:pPr eaLnBrk="1" hangingPunct="1">
              <a:spcBef>
                <a:spcPct val="0"/>
              </a:spcBef>
            </a:pPr>
            <a:r>
              <a:rPr lang="it-IT" b="1" dirty="0" err="1" smtClean="0"/>
              <a:t>Summer</a:t>
            </a:r>
            <a:r>
              <a:rPr lang="it-IT" b="1" dirty="0" smtClean="0"/>
              <a:t> (</a:t>
            </a:r>
            <a:r>
              <a:rPr lang="it-IT" b="1" dirty="0" err="1" smtClean="0"/>
              <a:t>Boaz</a:t>
            </a:r>
            <a:r>
              <a:rPr lang="it-IT" b="1" dirty="0" smtClean="0"/>
              <a:t> and Ruth)</a:t>
            </a:r>
          </a:p>
          <a:p>
            <a:pPr eaLnBrk="1" hangingPunct="1">
              <a:spcBef>
                <a:spcPct val="0"/>
              </a:spcBef>
            </a:pPr>
            <a:r>
              <a:rPr lang="it-IT" dirty="0" smtClean="0"/>
              <a:t>oil on </a:t>
            </a:r>
            <a:r>
              <a:rPr lang="it-IT" dirty="0" err="1" smtClean="0"/>
              <a:t>canvas</a:t>
            </a:r>
            <a:r>
              <a:rPr lang="it-IT" dirty="0" smtClean="0"/>
              <a:t> (118 × 160 cm) — 1660-1664 </a:t>
            </a:r>
            <a:r>
              <a:rPr lang="it-IT" dirty="0" err="1" smtClean="0">
                <a:hlinkClick r:id="rId3" tooltip="museum info"/>
              </a:rPr>
              <a:t>Musée</a:t>
            </a:r>
            <a:r>
              <a:rPr lang="it-IT" dirty="0" smtClean="0">
                <a:hlinkClick r:id="rId3" tooltip="museum info"/>
              </a:rPr>
              <a:t> </a:t>
            </a:r>
            <a:r>
              <a:rPr lang="it-IT" dirty="0" err="1" smtClean="0">
                <a:hlinkClick r:id="rId3" tooltip="museum info"/>
              </a:rPr>
              <a:t>du</a:t>
            </a:r>
            <a:r>
              <a:rPr lang="it-IT" dirty="0" smtClean="0">
                <a:hlinkClick r:id="rId3" tooltip="museum info"/>
              </a:rPr>
              <a:t> Louvre, </a:t>
            </a:r>
            <a:r>
              <a:rPr lang="it-IT" dirty="0" err="1" smtClean="0">
                <a:hlinkClick r:id="rId3" tooltip="museum info"/>
              </a:rPr>
              <a:t>Paris</a:t>
            </a:r>
            <a:endParaRPr lang="it-IT" dirty="0" smtClean="0"/>
          </a:p>
          <a:p>
            <a:pPr eaLnBrk="1" hangingPunct="1">
              <a:spcBef>
                <a:spcPct val="0"/>
              </a:spcBef>
            </a:pPr>
            <a:r>
              <a:rPr lang="it-IT" dirty="0" smtClean="0"/>
              <a:t>Per i significati allegorici (</a:t>
            </a:r>
            <a:r>
              <a:rPr lang="it-IT" i="1" dirty="0" err="1" smtClean="0"/>
              <a:t>robur</a:t>
            </a:r>
            <a:r>
              <a:rPr lang="it-IT" dirty="0" err="1" smtClean="0"/>
              <a:t>=</a:t>
            </a:r>
            <a:r>
              <a:rPr lang="it-IT" dirty="0" smtClean="0"/>
              <a:t> forza ma anche quercia), vedi Mirella Levi d’Ancona in </a:t>
            </a:r>
            <a:r>
              <a:rPr lang="it-IT" i="1" dirty="0" smtClean="0"/>
              <a:t>Fortezza, tragedia e inganno.</a:t>
            </a:r>
            <a:endParaRPr lang="it-IT" dirty="0" smtClean="0"/>
          </a:p>
        </p:txBody>
      </p:sp>
      <p:sp>
        <p:nvSpPr>
          <p:cNvPr id="491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2AB9AF-9F8E-43A7-8BC6-C4D293E1C1BF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Ruth </a:t>
            </a:r>
            <a:r>
              <a:rPr lang="en-US" dirty="0" err="1" smtClean="0"/>
              <a:t>tripytch</a:t>
            </a:r>
            <a:r>
              <a:rPr lang="en-US" dirty="0" smtClean="0"/>
              <a:t> center panel by Thomas Matthew </a:t>
            </a:r>
            <a:r>
              <a:rPr lang="en-US" dirty="0" err="1" smtClean="0"/>
              <a:t>Rooke</a:t>
            </a:r>
            <a:r>
              <a:rPr lang="en-US" dirty="0" smtClean="0"/>
              <a:t> (1842-1942)</a:t>
            </a:r>
            <a:br>
              <a:rPr lang="en-US" dirty="0" smtClean="0"/>
            </a:br>
            <a:r>
              <a:rPr lang="en-US" dirty="0" smtClean="0"/>
              <a:t>Tate Gallery, London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DAC774-711D-404D-964C-FB8ABB1E8138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Dalziels</a:t>
            </a:r>
            <a:r>
              <a:rPr lang="en-US" b="1" dirty="0" smtClean="0"/>
              <a:t>' Bible Gallery - Naomi and the Child </a:t>
            </a:r>
            <a:r>
              <a:rPr lang="en-US" b="1" dirty="0" err="1" smtClean="0"/>
              <a:t>Obed</a:t>
            </a:r>
            <a:endParaRPr lang="en-US" b="1" dirty="0" smtClean="0"/>
          </a:p>
          <a:p>
            <a:r>
              <a:rPr lang="en-US" dirty="0" smtClean="0"/>
              <a:t>By </a:t>
            </a:r>
            <a:r>
              <a:rPr lang="en-US" dirty="0" smtClean="0">
                <a:hlinkClick r:id="rId3"/>
              </a:rPr>
              <a:t>Simeon Solomon</a:t>
            </a:r>
            <a:endParaRPr lang="en-US" dirty="0" smtClean="0"/>
          </a:p>
          <a:p>
            <a:r>
              <a:rPr lang="en-US" dirty="0" smtClean="0"/>
              <a:t>1863 – 1881</a:t>
            </a:r>
          </a:p>
          <a:p>
            <a:r>
              <a:rPr lang="en-US" dirty="0" smtClean="0"/>
              <a:t>Accession number: 1920P713.1.57</a:t>
            </a:r>
          </a:p>
          <a:p>
            <a:r>
              <a:rPr lang="en-US" dirty="0" smtClean="0"/>
              <a:t>Wood engraving on India paper, in bound volume.</a:t>
            </a:r>
          </a:p>
          <a:p>
            <a:r>
              <a:rPr lang="en-US" dirty="0" err="1" smtClean="0"/>
              <a:t>Dalziel</a:t>
            </a:r>
            <a:r>
              <a:rPr lang="en-US" dirty="0" smtClean="0"/>
              <a:t> Bros after Simeon Solomon, Naomi and the Child </a:t>
            </a:r>
            <a:r>
              <a:rPr lang="en-US" dirty="0" err="1" smtClean="0"/>
              <a:t>Obed</a:t>
            </a:r>
            <a:r>
              <a:rPr lang="en-US" dirty="0" smtClean="0"/>
              <a:t>, engraving, c1862.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DAC774-711D-404D-964C-FB8ABB1E8138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Michelangelo Buonarroti (1475, Caprese – 1564, Roma), “</a:t>
            </a:r>
            <a:r>
              <a:rPr lang="it-IT" dirty="0" err="1" smtClean="0"/>
              <a:t>Salmon</a:t>
            </a:r>
            <a:r>
              <a:rPr lang="it-IT" dirty="0" smtClean="0"/>
              <a:t>, </a:t>
            </a:r>
            <a:r>
              <a:rPr lang="it-IT" dirty="0" err="1" smtClean="0"/>
              <a:t>Booz</a:t>
            </a:r>
            <a:r>
              <a:rPr lang="it-IT" dirty="0" smtClean="0"/>
              <a:t>, </a:t>
            </a:r>
            <a:r>
              <a:rPr lang="it-IT" dirty="0" err="1" smtClean="0"/>
              <a:t>Obed</a:t>
            </a:r>
            <a:r>
              <a:rPr lang="it-IT" dirty="0" smtClean="0"/>
              <a:t>”, 1511-12, Affresco, 215 x 430 cm, Cappella Sistina, Vaticano, Roma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DAC774-711D-404D-964C-FB8ABB1E8138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 dirty="0" err="1" smtClean="0"/>
              <a:t>Rut</a:t>
            </a:r>
            <a:r>
              <a:rPr lang="it-IT" dirty="0" smtClean="0"/>
              <a:t> e </a:t>
            </a:r>
            <a:r>
              <a:rPr lang="it-IT" dirty="0" err="1" smtClean="0"/>
              <a:t>Boaz</a:t>
            </a:r>
            <a:r>
              <a:rPr lang="it-IT" dirty="0" smtClean="0"/>
              <a:t> con il Messia accompagnato dal profeta Elia,</a:t>
            </a:r>
          </a:p>
          <a:p>
            <a:pPr eaLnBrk="1" hangingPunct="1"/>
            <a:r>
              <a:rPr lang="it-IT" dirty="0" smtClean="0"/>
              <a:t>miniatura del XV sec., Milano, Biblioteca Ambrosiana. </a:t>
            </a:r>
          </a:p>
          <a:p>
            <a:pPr eaLnBrk="1" hangingPunct="1"/>
            <a:r>
              <a:rPr lang="it-IT" dirty="0" smtClean="0"/>
              <a:t>Sia </a:t>
            </a:r>
            <a:r>
              <a:rPr lang="it-IT" dirty="0" err="1" smtClean="0"/>
              <a:t>Rut</a:t>
            </a:r>
            <a:r>
              <a:rPr lang="it-IT" dirty="0" smtClean="0"/>
              <a:t> che </a:t>
            </a:r>
            <a:r>
              <a:rPr lang="it-IT" dirty="0" err="1" smtClean="0"/>
              <a:t>Boaz</a:t>
            </a:r>
            <a:r>
              <a:rPr lang="it-IT" dirty="0" smtClean="0"/>
              <a:t> compaiono come antenati di Davide e quindi del Messia in </a:t>
            </a:r>
            <a:r>
              <a:rPr lang="it-IT" dirty="0" err="1" smtClean="0"/>
              <a:t>Rut</a:t>
            </a:r>
            <a:r>
              <a:rPr lang="it-IT" dirty="0" smtClean="0"/>
              <a:t> 4:18-22.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7E47A4-98BE-446C-8C74-B2FEAB884592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rose a wedding, with scenes from Ruth and Boaz</a:t>
            </a:r>
          </a:p>
          <a:p>
            <a:r>
              <a:rPr lang="en-US" dirty="0" smtClean="0"/>
              <a:t>Saint </a:t>
            </a:r>
            <a:r>
              <a:rPr lang="en-US" dirty="0" err="1" smtClean="0"/>
              <a:t>Chapelle</a:t>
            </a:r>
            <a:r>
              <a:rPr lang="en-US" dirty="0" smtClean="0"/>
              <a:t>, w: L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DAC774-711D-404D-964C-FB8ABB1E8138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n-US" b="1" dirty="0" smtClean="0"/>
              <a:t>Giovanni Francesco </a:t>
            </a:r>
            <a:r>
              <a:rPr lang="en-US" b="1" dirty="0" err="1" smtClean="0"/>
              <a:t>Barbieri</a:t>
            </a:r>
            <a:r>
              <a:rPr lang="en-US" b="1" dirty="0" smtClean="0"/>
              <a:t>, called </a:t>
            </a:r>
            <a:r>
              <a:rPr lang="en-US" b="1" dirty="0" err="1" smtClean="0"/>
              <a:t>Guercino</a:t>
            </a:r>
            <a:r>
              <a:rPr lang="en-US" b="1" dirty="0" smtClean="0"/>
              <a:t> (Italian, 1591-1666), </a:t>
            </a:r>
            <a:r>
              <a:rPr lang="en-US" b="1" i="1" dirty="0" smtClean="0"/>
              <a:t>"Lot and His Daughters",</a:t>
            </a:r>
            <a:r>
              <a:rPr lang="en-US" b="1" dirty="0" smtClean="0"/>
              <a:t> 1651-52, (detail). Oil on canvas. </a:t>
            </a:r>
          </a:p>
          <a:p>
            <a:pPr>
              <a:buFont typeface="Wingdings"/>
              <a:buNone/>
              <a:defRPr/>
            </a:pPr>
            <a:r>
              <a:rPr lang="it-IT" b="1" dirty="0" smtClean="0">
                <a:hlinkClick r:id="rId3" tooltip="Toledo Museum Acquires "/>
              </a:rPr>
              <a:t>Toledo </a:t>
            </a:r>
            <a:r>
              <a:rPr lang="it-IT" b="1" dirty="0" err="1" smtClean="0">
                <a:hlinkClick r:id="rId3" tooltip="Toledo Museum Acquires "/>
              </a:rPr>
              <a:t>Museum</a:t>
            </a:r>
            <a:r>
              <a:rPr lang="it-IT" b="1" dirty="0" smtClean="0">
                <a:hlinkClick r:id="rId3" tooltip="Toledo Museum Acquires "/>
              </a:rPr>
              <a:t>  </a:t>
            </a:r>
            <a:r>
              <a:rPr lang="it-IT" b="1" dirty="0" err="1" smtClean="0">
                <a:hlinkClick r:id="rId3" tooltip="Toledo Museum Acquires "/>
              </a:rPr>
              <a:t>of</a:t>
            </a:r>
            <a:r>
              <a:rPr lang="it-IT" b="1" dirty="0" smtClean="0">
                <a:hlinkClick r:id="rId3" tooltip="Toledo Museum Acquires "/>
              </a:rPr>
              <a:t> </a:t>
            </a:r>
            <a:r>
              <a:rPr lang="it-IT" b="1" dirty="0" err="1" smtClean="0">
                <a:hlinkClick r:id="rId3" tooltip="Toledo Museum Acquires "/>
              </a:rPr>
              <a:t>Arts</a:t>
            </a:r>
            <a:r>
              <a:rPr lang="it-IT" b="1" dirty="0" smtClean="0">
                <a:hlinkClick r:id="rId3" tooltip="Toledo Museum Acquires "/>
              </a:rPr>
              <a:t>, </a:t>
            </a:r>
            <a:r>
              <a:rPr lang="en-US" dirty="0" smtClean="0"/>
              <a:t>Toledo Museum of Art (TMA) Toledo, Ohio,</a:t>
            </a:r>
            <a:endParaRPr lang="it-IT" b="1" dirty="0" smtClean="0"/>
          </a:p>
          <a:p>
            <a:pPr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9C0E70-3A16-4E24-9CE0-589A30017388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http://www.dorotheum.com/</a:t>
            </a:r>
            <a:r>
              <a:rPr lang="it-IT" dirty="0" err="1" smtClean="0"/>
              <a:t>it</a:t>
            </a:r>
            <a:r>
              <a:rPr lang="it-IT" dirty="0" smtClean="0"/>
              <a:t>/asta-dettaglio/asta-8897-dipinti-antichi/lot-1134989-138-0424820001.html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DAC774-711D-404D-964C-FB8ABB1E8138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Eliahu</a:t>
            </a:r>
            <a:r>
              <a:rPr lang="it-IT" dirty="0" smtClean="0"/>
              <a:t> </a:t>
            </a:r>
            <a:r>
              <a:rPr lang="it-IT" dirty="0" err="1" smtClean="0"/>
              <a:t>Kitov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DAC774-711D-404D-964C-FB8ABB1E8138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DF009-2D01-4E92-BB90-AEE1BCD37BCA}" type="datetimeFigureOut">
              <a:rPr lang="it-IT"/>
              <a:pPr>
                <a:defRPr/>
              </a:pPr>
              <a:t>07/04/2013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6FC5B-931E-4368-B420-F4707DFB46A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203DC-949E-407D-A4E7-08E840CB1841}" type="datetimeFigureOut">
              <a:rPr lang="it-IT"/>
              <a:pPr>
                <a:defRPr/>
              </a:pPr>
              <a:t>07/04/2013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D0ED3-4FEC-41E0-9362-AB731519FD8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E60D8-A8CC-4735-AE25-70B488307A0F}" type="datetimeFigureOut">
              <a:rPr lang="it-IT"/>
              <a:pPr>
                <a:defRPr/>
              </a:pPr>
              <a:t>07/04/2013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D12C6-A6BC-439C-93FC-B0FE99B675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47D40-3504-4654-9BC4-F0AF4F1F90CD}" type="datetimeFigureOut">
              <a:rPr lang="it-IT"/>
              <a:pPr>
                <a:defRPr/>
              </a:pPr>
              <a:t>07/04/2013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ADA58-37A8-4186-81FA-3103CA83F7D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3EA5C-6BE8-4AD2-AC90-0D1ED46C4001}" type="datetimeFigureOut">
              <a:rPr lang="it-IT"/>
              <a:pPr>
                <a:defRPr/>
              </a:pPr>
              <a:t>07/04/2013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56966-D13E-4CD0-B362-42E290C9479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7DFDE-9797-46D9-8C4E-31BDF1F1EEDD}" type="datetimeFigureOut">
              <a:rPr lang="it-IT"/>
              <a:pPr>
                <a:defRPr/>
              </a:pPr>
              <a:t>07/04/2013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D464C-0C76-437B-A78C-2DF46705B1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0A103-6431-4ED2-8681-5E330DCD228D}" type="datetimeFigureOut">
              <a:rPr lang="it-IT"/>
              <a:pPr>
                <a:defRPr/>
              </a:pPr>
              <a:t>07/04/2013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9C76D-8D79-4668-B593-A4349AAEE82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1D9B9-9707-4F9B-977F-7269D8F9D6CD}" type="datetimeFigureOut">
              <a:rPr lang="it-IT"/>
              <a:pPr>
                <a:defRPr/>
              </a:pPr>
              <a:t>07/04/2013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4C299-E6FF-4228-A2BD-9F91EAD56C1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E59AD-BDBA-43C3-B027-879C1E66AF05}" type="datetimeFigureOut">
              <a:rPr lang="it-IT"/>
              <a:pPr>
                <a:defRPr/>
              </a:pPr>
              <a:t>07/04/2013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C5A4D-53A1-4106-880C-B0E30BBBCB4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530A6-0FD2-40BF-957A-0C5FEA648204}" type="datetimeFigureOut">
              <a:rPr lang="it-IT"/>
              <a:pPr>
                <a:defRPr/>
              </a:pPr>
              <a:t>07/04/2013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4376B-6370-48A5-B36F-B31A15AA02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0DB49-0815-4C2E-B0B9-5C576C38AAF1}" type="datetimeFigureOut">
              <a:rPr lang="it-IT"/>
              <a:pPr>
                <a:defRPr/>
              </a:pPr>
              <a:t>07/04/2013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D6572-ECC4-49ED-B6A7-426EC6904CA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D07772-2D9F-41C6-A78B-E2FD8B3A9D5F}" type="datetimeFigureOut">
              <a:rPr lang="it-IT"/>
              <a:pPr>
                <a:defRPr/>
              </a:pPr>
              <a:t>07/04/2013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11CE41-49D1-4D2F-ABFE-4D7BDA0C5B9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2910" y="548681"/>
            <a:ext cx="7815290" cy="1152127"/>
          </a:xfrm>
        </p:spPr>
        <p:txBody>
          <a:bodyPr/>
          <a:lstStyle/>
          <a:p>
            <a:r>
              <a:rPr lang="it-IT" i="1" dirty="0" smtClean="0"/>
              <a:t>Rut fra le messi </a:t>
            </a:r>
            <a:r>
              <a:rPr lang="it-IT" i="1" dirty="0" smtClean="0"/>
              <a:t>mature – III parte</a:t>
            </a:r>
            <a:endParaRPr lang="it-IT" i="1" dirty="0"/>
          </a:p>
        </p:txBody>
      </p:sp>
      <p:pic>
        <p:nvPicPr>
          <p:cNvPr id="4" name="Immagine 3" descr="Rut che spigola_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3" y="1598193"/>
            <a:ext cx="5931342" cy="406305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55576" y="573325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 smtClean="0">
                <a:latin typeface="Monotype Corsiva" pitchFamily="66" charset="0"/>
                <a:cs typeface="Gisha" pitchFamily="34" charset="-79"/>
              </a:rPr>
              <a:t>Biblia-Bes</a:t>
            </a:r>
            <a:r>
              <a:rPr lang="it-IT" dirty="0" smtClean="0">
                <a:latin typeface="Monotype Corsiva" pitchFamily="66" charset="0"/>
                <a:cs typeface="Gisha" pitchFamily="34" charset="-79"/>
              </a:rPr>
              <a:t>  31 maggio 2012   –   relatore Milka Ventura </a:t>
            </a:r>
            <a:r>
              <a:rPr lang="it-IT" dirty="0" err="1" smtClean="0">
                <a:latin typeface="Monotype Corsiva" pitchFamily="66" charset="0"/>
                <a:cs typeface="Gisha" pitchFamily="34" charset="-79"/>
              </a:rPr>
              <a:t>Avanzinelli</a:t>
            </a:r>
            <a:endParaRPr lang="it-IT" dirty="0">
              <a:latin typeface="Monotype Corsiva" pitchFamily="66" charset="0"/>
              <a:cs typeface="Gisha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therosewindow.com/pilot/StChapelle/images/L-6-rose-IMG_93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579437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CasellaDiTesto 2"/>
          <p:cNvSpPr txBox="1">
            <a:spLocks noChangeArrowheads="1"/>
          </p:cNvSpPr>
          <p:nvPr/>
        </p:nvSpPr>
        <p:spPr bwMode="auto">
          <a:xfrm>
            <a:off x="7019925" y="2060575"/>
            <a:ext cx="1584325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/>
              <a:t>Parigi,</a:t>
            </a:r>
          </a:p>
          <a:p>
            <a:r>
              <a:rPr lang="it-IT" sz="1400"/>
              <a:t>Sainte Chapelle</a:t>
            </a:r>
          </a:p>
          <a:p>
            <a:r>
              <a:rPr lang="it-IT" sz="1400"/>
              <a:t>Vetrata del XIII sec.</a:t>
            </a:r>
          </a:p>
          <a:p>
            <a:r>
              <a:rPr lang="it-IT" sz="1400"/>
              <a:t>9 scene dal libro di Rut</a:t>
            </a:r>
          </a:p>
        </p:txBody>
      </p:sp>
      <p:pic>
        <p:nvPicPr>
          <p:cNvPr id="33794" name="Picture 2" descr="http://t3.gstatic.com/images?q=tbn:ANd9GcRgwkJGqWfY9DVJIV7JhjnKGq4Op6LozIeuL9o_NXDhj2nZvF8dZ_jZemg4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437112"/>
            <a:ext cx="2447925" cy="1866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asellaDiTesto 1"/>
          <p:cNvSpPr txBox="1">
            <a:spLocks noChangeArrowheads="1"/>
          </p:cNvSpPr>
          <p:nvPr/>
        </p:nvSpPr>
        <p:spPr bwMode="auto">
          <a:xfrm>
            <a:off x="1476375" y="981075"/>
            <a:ext cx="61912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600"/>
              <a:t>Genealogie e discendenza “impura” del messia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03_Playing_with_Pictures_Jocelyn_Album_1860s_low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04813"/>
            <a:ext cx="7620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CasellaDiTesto 3"/>
          <p:cNvSpPr txBox="1">
            <a:spLocks noChangeArrowheads="1"/>
          </p:cNvSpPr>
          <p:nvPr/>
        </p:nvSpPr>
        <p:spPr bwMode="auto">
          <a:xfrm>
            <a:off x="684213" y="5876925"/>
            <a:ext cx="7559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/>
              <a:t>Guercino, Lot e le figlie,1651-52.Toledo (OH) TMA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due “colombe”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Nessuna scintilla di bene va perduta.</a:t>
            </a:r>
          </a:p>
          <a:p>
            <a:r>
              <a:rPr lang="it-IT" sz="2800" dirty="0" smtClean="0"/>
              <a:t>Una trasgressione compiuta con buona intenzione è migliore di un precetto adempiuto con </a:t>
            </a:r>
            <a:r>
              <a:rPr lang="it-IT" sz="2800" dirty="0" err="1" smtClean="0"/>
              <a:t>un’intento</a:t>
            </a:r>
            <a:r>
              <a:rPr lang="it-IT" sz="2800" dirty="0" smtClean="0"/>
              <a:t> malvagio </a:t>
            </a:r>
            <a:r>
              <a:rPr lang="it-IT" sz="2400" dirty="0" smtClean="0"/>
              <a:t>(</a:t>
            </a:r>
            <a:r>
              <a:rPr lang="it-IT" sz="2400" dirty="0" err="1" smtClean="0"/>
              <a:t>b</a:t>
            </a:r>
            <a:r>
              <a:rPr lang="it-IT" sz="2400" i="1" dirty="0" err="1" smtClean="0"/>
              <a:t>Nazir</a:t>
            </a:r>
            <a:r>
              <a:rPr lang="it-IT" sz="2400" dirty="0" smtClean="0"/>
              <a:t> 23b)</a:t>
            </a:r>
          </a:p>
          <a:p>
            <a:r>
              <a:rPr lang="it-IT" dirty="0" smtClean="0"/>
              <a:t>Dalle unioni incestuose delle figlie di </a:t>
            </a:r>
            <a:r>
              <a:rPr lang="it-IT" dirty="0" err="1" smtClean="0"/>
              <a:t>Lot</a:t>
            </a:r>
            <a:r>
              <a:rPr lang="it-IT" dirty="0" smtClean="0"/>
              <a:t> due colombe sono destinate a “tornare” nella genealogia messianica: </a:t>
            </a:r>
            <a:r>
              <a:rPr lang="it-IT" dirty="0" err="1" smtClean="0"/>
              <a:t>Rut</a:t>
            </a:r>
            <a:r>
              <a:rPr lang="it-IT" dirty="0" smtClean="0"/>
              <a:t> la Moabita e </a:t>
            </a:r>
            <a:r>
              <a:rPr lang="it-IT" dirty="0" err="1" smtClean="0"/>
              <a:t>Na</a:t>
            </a:r>
            <a:r>
              <a:rPr lang="it-IT" dirty="0" smtClean="0">
                <a:latin typeface="Arial"/>
                <a:cs typeface="Arial"/>
              </a:rPr>
              <a:t>̔</a:t>
            </a:r>
            <a:r>
              <a:rPr lang="it-IT" dirty="0" err="1" smtClean="0"/>
              <a:t>amà</a:t>
            </a:r>
            <a:r>
              <a:rPr lang="it-IT" dirty="0" smtClean="0"/>
              <a:t>  l’Ammonita</a:t>
            </a:r>
            <a:r>
              <a:rPr lang="it-IT" sz="2000" dirty="0" smtClean="0"/>
              <a:t>. (</a:t>
            </a:r>
            <a:r>
              <a:rPr lang="it-IT" sz="2000" dirty="0" err="1" smtClean="0"/>
              <a:t>b</a:t>
            </a:r>
            <a:r>
              <a:rPr lang="it-IT" sz="2000" i="1" dirty="0" err="1" smtClean="0"/>
              <a:t>Bava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Qamma</a:t>
            </a:r>
            <a:r>
              <a:rPr lang="it-IT" sz="2000" dirty="0" smtClean="0"/>
              <a:t> 38b)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Immagine 1" descr="Lot e le figlie_scuola veneziana tardo XVII se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300" y="1125538"/>
            <a:ext cx="54991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CasellaDiTesto 2"/>
          <p:cNvSpPr txBox="1">
            <a:spLocks noChangeArrowheads="1"/>
          </p:cNvSpPr>
          <p:nvPr/>
        </p:nvSpPr>
        <p:spPr bwMode="auto">
          <a:xfrm>
            <a:off x="7164388" y="1989138"/>
            <a:ext cx="12239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dirty="0" err="1"/>
              <a:t>Lot</a:t>
            </a:r>
            <a:r>
              <a:rPr lang="it-IT" sz="1200" dirty="0"/>
              <a:t> e le </a:t>
            </a:r>
            <a:r>
              <a:rPr lang="it-IT" sz="1200" dirty="0" smtClean="0"/>
              <a:t>figlie</a:t>
            </a:r>
            <a:endParaRPr lang="it-IT" sz="1200" dirty="0"/>
          </a:p>
          <a:p>
            <a:endParaRPr lang="it-IT" sz="1200" dirty="0"/>
          </a:p>
          <a:p>
            <a:r>
              <a:rPr lang="it-IT" sz="1200" dirty="0"/>
              <a:t>Scuola veneziana tardo XVII sec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luce nascosta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 smtClean="0"/>
              <a:t>Dopo Abramo, la luce messianica si è divisa in due rami, uno manifesto, rappresentato da personaggi come Isacco e Giacobbe, e una nascosta, che deve “tornare” dagli altri popoli dove è rimasta celata, attraverso donne come </a:t>
            </a:r>
            <a:r>
              <a:rPr lang="it-IT" sz="2800" dirty="0" err="1" smtClean="0"/>
              <a:t>Tamar</a:t>
            </a:r>
            <a:r>
              <a:rPr lang="it-IT" sz="2800" dirty="0" smtClean="0"/>
              <a:t>, </a:t>
            </a:r>
            <a:r>
              <a:rPr lang="it-IT" sz="2800" dirty="0" err="1" smtClean="0"/>
              <a:t>Rut</a:t>
            </a:r>
            <a:r>
              <a:rPr lang="it-IT" sz="2800" dirty="0" smtClean="0"/>
              <a:t>, </a:t>
            </a:r>
            <a:r>
              <a:rPr lang="it-IT" sz="2800" dirty="0" err="1" smtClean="0"/>
              <a:t>Na</a:t>
            </a:r>
            <a:r>
              <a:rPr lang="it-IT" sz="2800" dirty="0" smtClean="0">
                <a:latin typeface="Arial"/>
                <a:cs typeface="Arial"/>
              </a:rPr>
              <a:t>̔</a:t>
            </a:r>
            <a:r>
              <a:rPr lang="it-IT" sz="2800" dirty="0" err="1" smtClean="0"/>
              <a:t>amà</a:t>
            </a:r>
            <a:r>
              <a:rPr lang="it-IT" sz="2800" dirty="0" smtClean="0"/>
              <a:t>.</a:t>
            </a:r>
          </a:p>
          <a:p>
            <a:r>
              <a:rPr lang="it-IT" sz="2800" dirty="0" err="1" smtClean="0"/>
              <a:t>Boaz</a:t>
            </a:r>
            <a:r>
              <a:rPr lang="it-IT" sz="2800" dirty="0" smtClean="0"/>
              <a:t> è l’aspetto manifesto della “grandezza”, </a:t>
            </a:r>
            <a:r>
              <a:rPr lang="it-IT" sz="2800" dirty="0" err="1" smtClean="0"/>
              <a:t>Rut</a:t>
            </a:r>
            <a:r>
              <a:rPr lang="it-IT" sz="2800" dirty="0" smtClean="0"/>
              <a:t> l’aspetto manifesto della “umiltà”, ma Dio conosce l’umiltà nascosta di </a:t>
            </a:r>
            <a:r>
              <a:rPr lang="it-IT" sz="2800" dirty="0" err="1" smtClean="0"/>
              <a:t>Boaz</a:t>
            </a:r>
            <a:r>
              <a:rPr lang="it-IT" sz="2800" dirty="0" smtClean="0"/>
              <a:t> e la grandezza nascosta di </a:t>
            </a:r>
            <a:r>
              <a:rPr lang="it-IT" sz="2800" dirty="0" err="1" smtClean="0"/>
              <a:t>Rut</a:t>
            </a:r>
            <a:r>
              <a:rPr lang="it-IT" sz="2800" dirty="0" smtClean="0"/>
              <a:t>. 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Immagine 2" descr="Judah and Tamar_Aert de Gelder_c1681_National Galler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73063"/>
            <a:ext cx="6656387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CasellaDiTesto 3"/>
          <p:cNvSpPr txBox="1">
            <a:spLocks noChangeArrowheads="1"/>
          </p:cNvSpPr>
          <p:nvPr/>
        </p:nvSpPr>
        <p:spPr bwMode="auto">
          <a:xfrm>
            <a:off x="7740650" y="2060575"/>
            <a:ext cx="9350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/>
              <a:t>Giuda e Tamar</a:t>
            </a:r>
          </a:p>
          <a:p>
            <a:r>
              <a:rPr lang="it-IT" sz="1200"/>
              <a:t>Aert de Gelder</a:t>
            </a:r>
          </a:p>
          <a:p>
            <a:r>
              <a:rPr lang="it-IT" sz="1200"/>
              <a:t>c. 1681</a:t>
            </a:r>
          </a:p>
          <a:p>
            <a:endParaRPr lang="it-IT" sz="1200"/>
          </a:p>
          <a:p>
            <a:r>
              <a:rPr lang="it-IT" sz="1200"/>
              <a:t>London, National Gallery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it-IT" smtClean="0"/>
              <a:t>Possibili significati</a:t>
            </a:r>
          </a:p>
        </p:txBody>
      </p:sp>
      <p:sp>
        <p:nvSpPr>
          <p:cNvPr id="63491" name="Segnaposto contenuto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r>
              <a:rPr lang="it-IT" sz="2400" dirty="0" smtClean="0">
                <a:cs typeface="Arial" charset="0"/>
              </a:rPr>
              <a:t>Imperscrutabilità del disegno divino (Dio non segue le regole degli uomini)</a:t>
            </a:r>
          </a:p>
          <a:p>
            <a:r>
              <a:rPr lang="it-IT" sz="2400" dirty="0" smtClean="0">
                <a:cs typeface="Arial" charset="0"/>
              </a:rPr>
              <a:t>Necessità della infusione di elementi esterni di cui Israele è carente</a:t>
            </a:r>
          </a:p>
          <a:p>
            <a:r>
              <a:rPr lang="it-IT" sz="2400" dirty="0" smtClean="0">
                <a:cs typeface="Arial" charset="0"/>
              </a:rPr>
              <a:t>Necessità di un equilibrio fra particolarismo e universalismo</a:t>
            </a:r>
          </a:p>
          <a:p>
            <a:r>
              <a:rPr lang="it-IT" sz="2400" dirty="0" smtClean="0">
                <a:cs typeface="Arial" charset="0"/>
              </a:rPr>
              <a:t>Necessità che il re e il messia abbiano sperimentato in se stessi il conflitto con il diverso e lo straniero</a:t>
            </a:r>
          </a:p>
          <a:p>
            <a:r>
              <a:rPr lang="it-IT" sz="2400" dirty="0" smtClean="0">
                <a:cs typeface="Arial" charset="0"/>
              </a:rPr>
              <a:t>Necessità che il messia porti nel proprio patrimonio ereditario una traccia di ciò che deve </a:t>
            </a:r>
            <a:r>
              <a:rPr lang="it-IT" sz="2400" dirty="0" err="1" smtClean="0">
                <a:cs typeface="Arial" charset="0"/>
              </a:rPr>
              <a:t>redimere*</a:t>
            </a:r>
            <a:endParaRPr lang="it-IT" sz="2400" dirty="0" smtClean="0"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it-IT" sz="2400" dirty="0" smtClean="0">
                <a:cs typeface="Arial" charset="0"/>
              </a:rPr>
              <a:t>	Il messia è una luce che emerge dal buio</a:t>
            </a:r>
          </a:p>
          <a:p>
            <a:pPr>
              <a:buFont typeface="Arial" charset="0"/>
              <a:buNone/>
            </a:pPr>
            <a:endParaRPr lang="it-IT" sz="20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it-IT" sz="20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it-IT" sz="1800" dirty="0" smtClean="0">
                <a:latin typeface="Arial" charset="0"/>
                <a:cs typeface="Arial" charset="0"/>
              </a:rPr>
              <a:t> </a:t>
            </a:r>
            <a:endParaRPr lang="it-IT" sz="16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288" y="836613"/>
            <a:ext cx="8291512" cy="5289550"/>
          </a:xfrm>
        </p:spPr>
        <p:txBody>
          <a:bodyPr/>
          <a:lstStyle/>
          <a:p>
            <a:pPr marL="0" indent="0"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   ammonimento contro ogni </a:t>
            </a:r>
            <a:r>
              <a:rPr lang="it-IT" sz="2400" dirty="0" err="1" smtClean="0">
                <a:latin typeface="Arial" pitchFamily="34" charset="0"/>
                <a:cs typeface="Arial" pitchFamily="34" charset="0"/>
              </a:rPr>
              <a:t>superbia…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it-IT" sz="2400" dirty="0" smtClean="0">
                <a:latin typeface="Arial" pitchFamily="34" charset="0"/>
                <a:cs typeface="Arial" pitchFamily="34" charset="0"/>
              </a:rPr>
              <a:t>	(nessuno è immacolato!)</a:t>
            </a:r>
          </a:p>
          <a:p>
            <a:pPr marL="0" indent="0">
              <a:buFont typeface="Arial" charset="0"/>
              <a:buNone/>
              <a:defRPr/>
            </a:pPr>
            <a:endParaRPr lang="it-IT" sz="2000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it-IT" sz="2000" i="1" dirty="0" smtClean="0">
                <a:latin typeface="Arial" pitchFamily="34" charset="0"/>
                <a:cs typeface="Arial" pitchFamily="34" charset="0"/>
              </a:rPr>
              <a:t>Tremate (</a:t>
            </a:r>
            <a:r>
              <a:rPr lang="it-IT" sz="2000" i="1" dirty="0" err="1" smtClean="0">
                <a:latin typeface="Arial" pitchFamily="34" charset="0"/>
                <a:cs typeface="Arial" pitchFamily="34" charset="0"/>
              </a:rPr>
              <a:t>rigzù</a:t>
            </a:r>
            <a:r>
              <a:rPr lang="it-IT" sz="2000" i="1" dirty="0" smtClean="0">
                <a:latin typeface="Arial" pitchFamily="34" charset="0"/>
                <a:cs typeface="Arial" pitchFamily="34" charset="0"/>
              </a:rPr>
              <a:t>), e non </a:t>
            </a:r>
            <a:r>
              <a:rPr lang="it-IT" sz="2000" i="1" dirty="0" err="1" smtClean="0">
                <a:latin typeface="Arial" pitchFamily="34" charset="0"/>
                <a:cs typeface="Arial" pitchFamily="34" charset="0"/>
              </a:rPr>
              <a:t>peccate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…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Sal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4:5). David disse al Santo benedetto: "Per quanto tempo infieriranno (</a:t>
            </a:r>
            <a:r>
              <a:rPr lang="it-IT" sz="2000" i="1" dirty="0" err="1" smtClean="0">
                <a:latin typeface="Arial" pitchFamily="34" charset="0"/>
                <a:cs typeface="Arial" pitchFamily="34" charset="0"/>
              </a:rPr>
              <a:t>yirgezun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) contro di me?</a:t>
            </a:r>
            <a:r>
              <a:rPr lang="it-IT" sz="20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e diranno: Non è forse di una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spirpe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contaminata? Non è discendente di una moabita?" </a:t>
            </a:r>
          </a:p>
          <a:p>
            <a:pPr marL="0" indent="0">
              <a:buFont typeface="Arial" charset="0"/>
              <a:buNone/>
              <a:defRPr/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[La risposta viene dal seguito dello stesso Salmo] </a:t>
            </a:r>
            <a:r>
              <a:rPr lang="it-IT" sz="2000" i="1" dirty="0" smtClean="0">
                <a:latin typeface="Arial" pitchFamily="34" charset="0"/>
                <a:cs typeface="Arial" pitchFamily="34" charset="0"/>
              </a:rPr>
              <a:t>Parlate con i vostri cuori sui vostri letti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. Anche voi, non discendete forse da due sorelle?</a:t>
            </a:r>
            <a:r>
              <a:rPr lang="it-IT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 Guardate la vostra genealogia, </a:t>
            </a:r>
            <a:r>
              <a:rPr lang="it-IT" sz="2000" i="1" dirty="0" smtClean="0">
                <a:latin typeface="Arial" pitchFamily="34" charset="0"/>
                <a:cs typeface="Arial" pitchFamily="34" charset="0"/>
              </a:rPr>
              <a:t>e tacete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! E </a:t>
            </a:r>
            <a:r>
              <a:rPr lang="it-IT" sz="2000" dirty="0" err="1" smtClean="0">
                <a:latin typeface="Arial" pitchFamily="34" charset="0"/>
                <a:cs typeface="Arial" pitchFamily="34" charset="0"/>
              </a:rPr>
              <a:t>Tamar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, che sposò il vostro antenato Giuda, non è forse di una stirpe contaminata?  [...] Siete dunque voi di una stirpe onorevole?   (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Rut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rabbà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VIII:1)</a:t>
            </a:r>
            <a:endParaRPr lang="it-IT" sz="20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it-IT" sz="1600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it-IT" sz="1600" i="1" dirty="0" err="1" smtClean="0">
                <a:latin typeface="Arial" pitchFamily="34" charset="0"/>
                <a:cs typeface="Arial" pitchFamily="34" charset="0"/>
              </a:rPr>
              <a:t>ragaz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= tremare, ma anche infuriare] </a:t>
            </a:r>
          </a:p>
          <a:p>
            <a:pPr>
              <a:defRPr/>
            </a:pPr>
            <a:r>
              <a:rPr lang="it-IT" sz="16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[cioè, da un matrimonio proibito con due sorelle, Lea e Rachele] </a:t>
            </a:r>
          </a:p>
          <a:p>
            <a:pPr>
              <a:defRPr/>
            </a:pPr>
            <a:endParaRPr lang="it-IT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olo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it-IT" sz="4000" b="1" dirty="0" smtClean="0"/>
              <a:t>Ipotesi sulla composizione del libro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  <a:defRPr/>
            </a:pPr>
            <a:endParaRPr lang="it-IT" dirty="0" smtClean="0"/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it-IT" dirty="0" smtClean="0"/>
              <a:t>   siamo di fronte a </a:t>
            </a:r>
            <a:r>
              <a:rPr lang="it-IT" b="1" dirty="0" smtClean="0"/>
              <a:t>una pregevole composizione letteraria</a:t>
            </a:r>
            <a:r>
              <a:rPr lang="it-IT" dirty="0" smtClean="0"/>
              <a:t> creata da uno scrittore (o una scrittrice) esperto, che probabilmente  attinge a </a:t>
            </a:r>
            <a:r>
              <a:rPr lang="it-IT" b="1" dirty="0" smtClean="0"/>
              <a:t>precedenti tradizioni orali</a:t>
            </a:r>
            <a:r>
              <a:rPr lang="it-IT" dirty="0" smtClean="0"/>
              <a:t>  </a:t>
            </a:r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asellaDiTesto 4"/>
          <p:cNvSpPr txBox="1">
            <a:spLocks noChangeArrowheads="1"/>
          </p:cNvSpPr>
          <p:nvPr/>
        </p:nvSpPr>
        <p:spPr bwMode="auto">
          <a:xfrm>
            <a:off x="684213" y="2852738"/>
            <a:ext cx="712787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dirty="0"/>
              <a:t>4:13 E </a:t>
            </a:r>
            <a:r>
              <a:rPr lang="it-IT" sz="2000" dirty="0" err="1"/>
              <a:t>Boaz</a:t>
            </a:r>
            <a:r>
              <a:rPr lang="it-IT" sz="2000" dirty="0"/>
              <a:t> prese </a:t>
            </a:r>
            <a:r>
              <a:rPr lang="it-IT" sz="2000" dirty="0" err="1"/>
              <a:t>Rut</a:t>
            </a:r>
            <a:r>
              <a:rPr lang="it-IT" sz="2000" dirty="0"/>
              <a:t>, che divenne sua moglie; si unì a lei e il Signore le concesse di concepire, ed ella dette alla luce un figlio.</a:t>
            </a:r>
          </a:p>
          <a:p>
            <a:r>
              <a:rPr lang="it-IT" sz="2000" baseline="30000" dirty="0"/>
              <a:t>14</a:t>
            </a:r>
            <a:r>
              <a:rPr lang="it-IT" sz="2000" dirty="0"/>
              <a:t> E le donne dissero a Naomi: «Benedetto il Signore che non ti ha </a:t>
            </a:r>
            <a:r>
              <a:rPr lang="it-IT" sz="2000" dirty="0" smtClean="0"/>
              <a:t>fatto mancare un </a:t>
            </a:r>
            <a:r>
              <a:rPr lang="it-IT" sz="2000" dirty="0" err="1"/>
              <a:t>riscattatore</a:t>
            </a:r>
            <a:r>
              <a:rPr lang="it-IT" sz="2000" dirty="0"/>
              <a:t> </a:t>
            </a:r>
            <a:r>
              <a:rPr lang="it-IT" sz="2000" dirty="0" smtClean="0"/>
              <a:t>(</a:t>
            </a:r>
            <a:r>
              <a:rPr lang="it-IT" sz="2000" i="1" dirty="0"/>
              <a:t>go’</a:t>
            </a:r>
            <a:r>
              <a:rPr lang="it-IT" sz="2000" i="1" dirty="0" err="1"/>
              <a:t>el</a:t>
            </a:r>
            <a:r>
              <a:rPr lang="it-IT" sz="2000" i="1" dirty="0"/>
              <a:t>)</a:t>
            </a:r>
            <a:r>
              <a:rPr lang="it-IT" sz="2000" dirty="0"/>
              <a:t> oggi! Il suo nome sarà celebrato in Israele;</a:t>
            </a:r>
          </a:p>
          <a:p>
            <a:r>
              <a:rPr lang="it-IT" sz="2000" baseline="30000" dirty="0"/>
              <a:t>15</a:t>
            </a:r>
            <a:r>
              <a:rPr lang="it-IT" sz="2000" dirty="0"/>
              <a:t>  egli sarà per te ristoratore della vita e sostegno per </a:t>
            </a:r>
            <a:r>
              <a:rPr lang="it-IT" sz="2000" dirty="0" smtClean="0"/>
              <a:t>la tua </a:t>
            </a:r>
            <a:r>
              <a:rPr lang="it-IT" sz="2000" dirty="0"/>
              <a:t>vecchiaia, perché lo ha partorito la tua nuora che ti ama, lei che è per te migliore di sette figli».</a:t>
            </a:r>
          </a:p>
        </p:txBody>
      </p:sp>
      <p:sp>
        <p:nvSpPr>
          <p:cNvPr id="48131" name="CasellaDiTesto 5"/>
          <p:cNvSpPr txBox="1">
            <a:spLocks noChangeArrowheads="1"/>
          </p:cNvSpPr>
          <p:nvPr/>
        </p:nvSpPr>
        <p:spPr bwMode="auto">
          <a:xfrm flipH="1">
            <a:off x="1258888" y="1052513"/>
            <a:ext cx="61928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he-IL" b="1" dirty="0">
                <a:cs typeface="+mj-cs"/>
              </a:rPr>
              <a:t>יג</a:t>
            </a:r>
            <a:r>
              <a:rPr lang="he-IL" sz="2000" dirty="0">
                <a:cs typeface="+mj-cs"/>
              </a:rPr>
              <a:t> וַיִּקַּ֨ח בֹּ֤עַז אֶת־רוּת֙ וַתְּהִי־ל֣וֹ לְאִשָּׁ֔ה וַיָּבֹ֖א אֵלֶ֑יהָ וַיִּתֵּ֨ן יְהוָ֥ה לָ֛הּ הֵֽרָי֖וֹן וַתֵּ֥לֶד בֵּֽן׃ </a:t>
            </a:r>
            <a:r>
              <a:rPr lang="he-IL" b="1" dirty="0">
                <a:cs typeface="+mj-cs"/>
              </a:rPr>
              <a:t>יד</a:t>
            </a:r>
            <a:r>
              <a:rPr lang="he-IL" dirty="0">
                <a:cs typeface="+mj-cs"/>
              </a:rPr>
              <a:t> </a:t>
            </a:r>
            <a:r>
              <a:rPr lang="he-IL" sz="2000" dirty="0">
                <a:cs typeface="+mj-cs"/>
              </a:rPr>
              <a:t>וַתֹּאמַ֤רְנָה הַנָּשִׁים֙ אֶֽל־נָעֳמִ֔י בָּר֣וּךְ יְהוָ֔ה אֲ֠שֶׁר </a:t>
            </a:r>
            <a:endParaRPr lang="it-IT" sz="2000" dirty="0">
              <a:cs typeface="+mj-cs"/>
            </a:endParaRPr>
          </a:p>
          <a:p>
            <a:pPr algn="r">
              <a:defRPr/>
            </a:pPr>
            <a:r>
              <a:rPr lang="he-IL" sz="2000" dirty="0">
                <a:cs typeface="+mj-cs"/>
              </a:rPr>
              <a:t>לֹ֣א הִשְׁבִּ֥ית לָ֛ךְ גֹּאֵ֖ל הַיּ֑וֹם וְיִקָּרֵ֥א שְׁמ֖וֹ בְּיִשְׂרָאֵֽל׃ </a:t>
            </a:r>
            <a:endParaRPr lang="it-IT" sz="2000" dirty="0">
              <a:cs typeface="+mj-cs"/>
            </a:endParaRPr>
          </a:p>
        </p:txBody>
      </p:sp>
      <p:sp>
        <p:nvSpPr>
          <p:cNvPr id="48132" name="CasellaDiTesto 7"/>
          <p:cNvSpPr txBox="1">
            <a:spLocks noChangeArrowheads="1"/>
          </p:cNvSpPr>
          <p:nvPr/>
        </p:nvSpPr>
        <p:spPr bwMode="auto">
          <a:xfrm>
            <a:off x="971550" y="2060847"/>
            <a:ext cx="64807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he-IL" b="1" dirty="0">
                <a:cs typeface="+mj-cs"/>
              </a:rPr>
              <a:t>טו</a:t>
            </a:r>
            <a:r>
              <a:rPr lang="he-IL" dirty="0">
                <a:cs typeface="+mj-cs"/>
              </a:rPr>
              <a:t> </a:t>
            </a:r>
            <a:r>
              <a:rPr lang="he-IL" sz="2000" dirty="0">
                <a:cs typeface="+mj-cs"/>
              </a:rPr>
              <a:t>וְהָ֤יָה לָךְ֙ לְמֵשִׁ֣יב נֶ֔פֶשׁ וּלְכַלְכֵּ֖ל אֶת־שֵֽׂיבָתֵ֑ךְ כִּ֣י כַלָּתֵ֤ךְ אֲֽשֶׁר־אֲהֵבַ֨תֶךְ֙ יְלָדַ֔תּוּ אֲשֶׁר־הִיא֙ ט֣וֹבָה לָ֔ךְ מִשִּׁבְעָ֖ה בָּנִֽים</a:t>
            </a:r>
            <a:r>
              <a:rPr lang="he-IL" dirty="0">
                <a:cs typeface="+mj-cs"/>
              </a:rPr>
              <a:t>׃</a:t>
            </a:r>
            <a:endParaRPr lang="it-IT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olo 3"/>
          <p:cNvSpPr>
            <a:spLocks noGrp="1"/>
          </p:cNvSpPr>
          <p:nvPr>
            <p:ph type="title"/>
          </p:nvPr>
        </p:nvSpPr>
        <p:spPr>
          <a:xfrm>
            <a:off x="611188" y="404813"/>
            <a:ext cx="8075612" cy="1012825"/>
          </a:xfrm>
        </p:spPr>
        <p:txBody>
          <a:bodyPr/>
          <a:lstStyle/>
          <a:p>
            <a:r>
              <a:rPr lang="it-IT" smtClean="0"/>
              <a:t>Ipotesi sulla redazione tarda</a:t>
            </a:r>
            <a:br>
              <a:rPr lang="it-IT" smtClean="0"/>
            </a:br>
            <a:endParaRPr lang="it-IT" smtClean="0"/>
          </a:p>
        </p:txBody>
      </p:sp>
      <p:sp>
        <p:nvSpPr>
          <p:cNvPr id="66563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autore tardo, di epoca persiana. Probabilmente espressione di correnti politiche e religiose contrarie agli aspetti esclusivisti della riforma di Ezra e Nehemia che voleva l’allontanamento delle mogli straniere, tenta invece di legittimarne l’inclusione.</a:t>
            </a:r>
          </a:p>
          <a:p>
            <a:pPr>
              <a:buFont typeface="Arial" charset="0"/>
              <a:buNone/>
            </a:pPr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Ipotesi “monarchica”</a:t>
            </a:r>
          </a:p>
        </p:txBody>
      </p:sp>
      <p:sp>
        <p:nvSpPr>
          <p:cNvPr id="67587" name="Segnaposto contenuto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641379"/>
          </a:xfrm>
        </p:spPr>
        <p:txBody>
          <a:bodyPr/>
          <a:lstStyle/>
          <a:p>
            <a:r>
              <a:rPr lang="it-IT" sz="2400" dirty="0" smtClean="0"/>
              <a:t>Frutto di ambienti legati al casato di David contro i suoi detrattori:</a:t>
            </a:r>
          </a:p>
          <a:p>
            <a:r>
              <a:rPr lang="it-IT" sz="2400" dirty="0" smtClean="0"/>
              <a:t>(sembra </a:t>
            </a:r>
            <a:r>
              <a:rPr lang="it-IT" sz="2400" b="1" dirty="0" smtClean="0"/>
              <a:t>storico</a:t>
            </a:r>
            <a:r>
              <a:rPr lang="it-IT" sz="2400" dirty="0" smtClean="0"/>
              <a:t> il dato di una </a:t>
            </a:r>
            <a:r>
              <a:rPr lang="it-IT" sz="2400" b="1" dirty="0" smtClean="0"/>
              <a:t>discendenza moabita  di David, </a:t>
            </a:r>
            <a:r>
              <a:rPr lang="it-IT" sz="2000" dirty="0" smtClean="0"/>
              <a:t>vedi  1Sam 22:3-4)</a:t>
            </a:r>
            <a:endParaRPr lang="it-IT" sz="2400" dirty="0" smtClean="0"/>
          </a:p>
          <a:p>
            <a:r>
              <a:rPr lang="it-IT" sz="2400" dirty="0" smtClean="0"/>
              <a:t>Alcuni ipotizzano proprio lo scontro fra David e la casa di Saul </a:t>
            </a:r>
          </a:p>
          <a:p>
            <a:r>
              <a:rPr lang="it-IT" sz="2400" dirty="0" smtClean="0"/>
              <a:t>Altri pensano alle lotte per la discendenza alla morte di David  e quindi all’epoca salomonica (qualcuno ipotizza come autrice </a:t>
            </a:r>
            <a:r>
              <a:rPr lang="it-IT" sz="2400" dirty="0" err="1" smtClean="0"/>
              <a:t>Tamar</a:t>
            </a:r>
            <a:r>
              <a:rPr lang="it-IT" sz="2400" dirty="0" smtClean="0"/>
              <a:t> figlia di David)</a:t>
            </a:r>
          </a:p>
          <a:p>
            <a:r>
              <a:rPr lang="it-IT" sz="2400" dirty="0" smtClean="0"/>
              <a:t>Altri  ne collocano la composizione al momento critico della divisione dei regni, in cui viene espressamente detto a </a:t>
            </a:r>
            <a:r>
              <a:rPr lang="it-IT" sz="2400" dirty="0" err="1" smtClean="0"/>
              <a:t>Roboamo</a:t>
            </a:r>
            <a:r>
              <a:rPr lang="it-IT" sz="2400" dirty="0" smtClean="0"/>
              <a:t> “che cosa abbiamo noi a che fare con la casa di </a:t>
            </a:r>
            <a:r>
              <a:rPr lang="it-IT" sz="2400" dirty="0" err="1" smtClean="0"/>
              <a:t>Iesse</a:t>
            </a:r>
            <a:r>
              <a:rPr lang="it-IT" sz="2400" dirty="0" smtClean="0"/>
              <a:t>?” (1Re 12:16)</a:t>
            </a:r>
          </a:p>
          <a:p>
            <a:endParaRPr lang="it-I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4000" dirty="0" smtClean="0">
                <a:latin typeface="+mn-lt"/>
              </a:rPr>
              <a:t/>
            </a:r>
            <a:br>
              <a:rPr lang="it-IT" sz="4000" dirty="0" smtClean="0">
                <a:latin typeface="+mn-lt"/>
              </a:rPr>
            </a:br>
            <a:r>
              <a:rPr lang="it-IT" dirty="0" smtClean="0"/>
              <a:t>Ipotesi delle tradizioni orali</a:t>
            </a:r>
            <a:br>
              <a:rPr lang="it-IT" dirty="0" smtClean="0"/>
            </a:br>
            <a:endParaRPr lang="it-IT" sz="4000" dirty="0"/>
          </a:p>
        </p:txBody>
      </p:sp>
      <p:sp>
        <p:nvSpPr>
          <p:cNvPr id="6861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Chi sottolinea la presenza di tradizioni orali precedenti alla stesura del libro, ne individua il </a:t>
            </a:r>
            <a:r>
              <a:rPr lang="it-IT" i="1" dirty="0" err="1" smtClean="0"/>
              <a:t>sitz</a:t>
            </a:r>
            <a:r>
              <a:rPr lang="it-IT" i="1" dirty="0" smtClean="0"/>
              <a:t> </a:t>
            </a:r>
            <a:r>
              <a:rPr lang="it-IT" i="1" dirty="0" err="1" smtClean="0"/>
              <a:t>im</a:t>
            </a:r>
            <a:r>
              <a:rPr lang="it-IT" i="1" dirty="0" smtClean="0"/>
              <a:t> </a:t>
            </a:r>
            <a:r>
              <a:rPr lang="it-IT" i="1" dirty="0" err="1" smtClean="0"/>
              <a:t>leben</a:t>
            </a:r>
            <a:r>
              <a:rPr lang="it-IT" dirty="0" smtClean="0"/>
              <a:t> nei racconti fra donne in occasione di rituali legati alla mietitura.</a:t>
            </a:r>
          </a:p>
          <a:p>
            <a:r>
              <a:rPr lang="it-IT" dirty="0" smtClean="0"/>
              <a:t>C’è chi ritiene di poter rintracciare nel testo due diversi racconti originari, uno su </a:t>
            </a:r>
            <a:r>
              <a:rPr lang="it-IT" dirty="0" err="1" smtClean="0"/>
              <a:t>Rut</a:t>
            </a:r>
            <a:r>
              <a:rPr lang="it-IT" dirty="0" smtClean="0"/>
              <a:t>, la straniera, l’altro su Naomi, la donna anziana.</a:t>
            </a:r>
          </a:p>
          <a:p>
            <a:pPr>
              <a:buFont typeface="Arial" charset="0"/>
              <a:buNone/>
            </a:pPr>
            <a:r>
              <a:rPr lang="it-IT" dirty="0" smtClean="0"/>
              <a:t> </a:t>
            </a:r>
          </a:p>
          <a:p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Nicolas Poussin: Summer (Boaz and Ruth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300" y="1230313"/>
            <a:ext cx="6397625" cy="46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CasellaDiTesto 2"/>
          <p:cNvSpPr txBox="1">
            <a:spLocks noChangeArrowheads="1"/>
          </p:cNvSpPr>
          <p:nvPr/>
        </p:nvSpPr>
        <p:spPr bwMode="auto">
          <a:xfrm>
            <a:off x="7092950" y="1773238"/>
            <a:ext cx="1366838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>
                <a:latin typeface="Calibri" pitchFamily="34" charset="0"/>
              </a:rPr>
              <a:t>Nicolas Poussin</a:t>
            </a:r>
          </a:p>
          <a:p>
            <a:r>
              <a:rPr lang="it-IT" sz="1400">
                <a:latin typeface="Calibri" pitchFamily="34" charset="0"/>
              </a:rPr>
              <a:t>XVII sec.</a:t>
            </a:r>
          </a:p>
          <a:p>
            <a:r>
              <a:rPr lang="it-IT" sz="1400">
                <a:latin typeface="Calibri" pitchFamily="34" charset="0"/>
              </a:rPr>
              <a:t>Estate </a:t>
            </a:r>
          </a:p>
          <a:p>
            <a:r>
              <a:rPr lang="it-IT" sz="1400">
                <a:latin typeface="Calibri" pitchFamily="34" charset="0"/>
              </a:rPr>
              <a:t>(Boaz e Rut)</a:t>
            </a:r>
          </a:p>
          <a:p>
            <a:r>
              <a:rPr lang="it-IT" sz="1400">
                <a:latin typeface="Calibri" pitchFamily="34" charset="0"/>
              </a:rPr>
              <a:t>Paris, Louvre</a:t>
            </a:r>
          </a:p>
          <a:p>
            <a:endParaRPr lang="it-IT">
              <a:latin typeface="Calibri" pitchFamily="34" charset="0"/>
            </a:endParaRPr>
          </a:p>
        </p:txBody>
      </p:sp>
      <p:sp>
        <p:nvSpPr>
          <p:cNvPr id="69636" name="CasellaDiTesto 3"/>
          <p:cNvSpPr txBox="1">
            <a:spLocks noChangeArrowheads="1"/>
          </p:cNvSpPr>
          <p:nvPr/>
        </p:nvSpPr>
        <p:spPr bwMode="auto">
          <a:xfrm>
            <a:off x="3635375" y="620713"/>
            <a:ext cx="1173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i="1"/>
              <a:t>Shavu</a:t>
            </a:r>
            <a:r>
              <a:rPr lang="it-IT" b="1" i="1">
                <a:latin typeface="Times New Roman" pitchFamily="18" charset="0"/>
                <a:cs typeface="Times New Roman" pitchFamily="18" charset="0"/>
              </a:rPr>
              <a:t>ʽ</a:t>
            </a:r>
            <a:r>
              <a:rPr lang="it-IT" b="1" i="1"/>
              <a:t>ot</a:t>
            </a:r>
            <a:endParaRPr lang="it-IT"/>
          </a:p>
        </p:txBody>
      </p:sp>
    </p:spTree>
  </p:cSld>
  <p:clrMapOvr>
    <a:masterClrMapping/>
  </p:clrMapOvr>
  <p:transition advTm="30233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 descr="http://www.ynetnews.com/PicServer2/20122005/791816/YE0232356_w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549275"/>
            <a:ext cx="5184775" cy="327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6" descr="http://www.thejerusalemconnection.us/columns/wp-content/uploads/2009/05/Ten-Commandments-in-Hebr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3213100"/>
            <a:ext cx="426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smtClean="0"/>
              <a:t>Shavu</a:t>
            </a:r>
            <a:r>
              <a:rPr lang="it-IT" b="1" i="1" smtClean="0">
                <a:latin typeface="Times New Roman" pitchFamily="18" charset="0"/>
                <a:cs typeface="Times New Roman" pitchFamily="18" charset="0"/>
              </a:rPr>
              <a:t>ʽ</a:t>
            </a:r>
            <a:r>
              <a:rPr lang="it-IT" b="1" i="1" smtClean="0"/>
              <a:t>ot</a:t>
            </a:r>
            <a:r>
              <a:rPr lang="it-IT" smtClean="0"/>
              <a:t> </a:t>
            </a:r>
            <a:r>
              <a:rPr lang="it-IT" sz="4000" smtClean="0"/>
              <a:t>(Settimane, Pentecoste)</a:t>
            </a:r>
          </a:p>
        </p:txBody>
      </p:sp>
      <p:sp>
        <p:nvSpPr>
          <p:cNvPr id="7168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2625"/>
          </a:xfrm>
        </p:spPr>
        <p:txBody>
          <a:bodyPr/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it-IT" sz="2800" dirty="0" smtClean="0">
                <a:latin typeface="Arial" charset="0"/>
                <a:cs typeface="Arial" charset="0"/>
              </a:rPr>
              <a:t>Perché si legge questa </a:t>
            </a:r>
            <a:r>
              <a:rPr lang="it-IT" sz="2800" i="1" dirty="0" err="1" smtClean="0">
                <a:latin typeface="Arial" charset="0"/>
                <a:cs typeface="Arial" charset="0"/>
              </a:rPr>
              <a:t>meghillà</a:t>
            </a:r>
            <a:r>
              <a:rPr lang="it-IT" sz="2800" dirty="0" smtClean="0">
                <a:latin typeface="Arial" charset="0"/>
                <a:cs typeface="Arial" charset="0"/>
              </a:rPr>
              <a:t> a </a:t>
            </a:r>
            <a:r>
              <a:rPr lang="it-IT" sz="2800" i="1" dirty="0" err="1" smtClean="0">
                <a:latin typeface="Arial" charset="0"/>
                <a:cs typeface="Arial" charset="0"/>
              </a:rPr>
              <a:t>Shavu</a:t>
            </a:r>
            <a:r>
              <a:rPr lang="it-IT" sz="2800" i="1" dirty="0" smtClean="0">
                <a:latin typeface="Arial" charset="0"/>
                <a:cs typeface="Arial" charset="0"/>
              </a:rPr>
              <a:t>ʽ</a:t>
            </a:r>
            <a:r>
              <a:rPr lang="it-IT" sz="2800" i="1" dirty="0" err="1" smtClean="0">
                <a:latin typeface="Arial" charset="0"/>
                <a:cs typeface="Arial" charset="0"/>
              </a:rPr>
              <a:t>ot</a:t>
            </a:r>
            <a:r>
              <a:rPr lang="it-IT" sz="2800" dirty="0" smtClean="0">
                <a:latin typeface="Arial" charset="0"/>
                <a:cs typeface="Arial" charset="0"/>
              </a:rPr>
              <a:t>?</a:t>
            </a:r>
          </a:p>
          <a:p>
            <a:pPr>
              <a:buFont typeface="Arial" charset="0"/>
              <a:buNone/>
            </a:pPr>
            <a:endParaRPr lang="it-IT" sz="2800" dirty="0" smtClean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</a:pPr>
            <a:r>
              <a:rPr lang="it-IT" sz="3600" i="1" dirty="0" err="1" smtClean="0"/>
              <a:t>Shavu</a:t>
            </a:r>
            <a:r>
              <a:rPr lang="it-IT" sz="3600" i="1" dirty="0" smtClean="0">
                <a:latin typeface="Times New Roman" pitchFamily="18" charset="0"/>
                <a:cs typeface="Times New Roman" pitchFamily="18" charset="0"/>
              </a:rPr>
              <a:t>ʽ</a:t>
            </a:r>
            <a:r>
              <a:rPr lang="it-IT" sz="3600" i="1" dirty="0" err="1" smtClean="0"/>
              <a:t>ot</a:t>
            </a:r>
            <a:r>
              <a:rPr lang="it-IT" sz="3600" dirty="0" smtClean="0">
                <a:latin typeface="Arial" charset="0"/>
                <a:cs typeface="Arial" charset="0"/>
              </a:rPr>
              <a:t> </a:t>
            </a:r>
            <a:r>
              <a:rPr lang="it-IT" dirty="0" smtClean="0">
                <a:latin typeface="Arial" charset="0"/>
                <a:cs typeface="Arial" charset="0"/>
              </a:rPr>
              <a:t>è la festa della </a:t>
            </a:r>
            <a:r>
              <a:rPr lang="it-IT" b="1" dirty="0" smtClean="0">
                <a:latin typeface="Arial" charset="0"/>
                <a:cs typeface="Arial" charset="0"/>
              </a:rPr>
              <a:t>mietitura</a:t>
            </a:r>
            <a:r>
              <a:rPr lang="it-IT" dirty="0" smtClean="0">
                <a:latin typeface="Arial" charset="0"/>
                <a:cs typeface="Arial" charset="0"/>
              </a:rPr>
              <a:t>, e il libro di </a:t>
            </a:r>
            <a:r>
              <a:rPr lang="it-IT" dirty="0" err="1" smtClean="0">
                <a:latin typeface="Arial" charset="0"/>
                <a:cs typeface="Arial" charset="0"/>
              </a:rPr>
              <a:t>Rut</a:t>
            </a:r>
            <a:r>
              <a:rPr lang="it-IT" dirty="0" smtClean="0">
                <a:latin typeface="Arial" charset="0"/>
                <a:cs typeface="Arial" charset="0"/>
              </a:rPr>
              <a:t> si svolge proprio dall’inizio alla fine della mietitura</a:t>
            </a:r>
          </a:p>
          <a:p>
            <a:r>
              <a:rPr lang="it-IT" dirty="0" smtClean="0">
                <a:latin typeface="Arial" charset="0"/>
                <a:cs typeface="Arial" charset="0"/>
              </a:rPr>
              <a:t>Nel ciclo delle stagioni, in terra d’Israele, la fine della mietitura coincide con l’inizio dell’estate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smtClean="0"/>
              <a:t>Shavu</a:t>
            </a:r>
            <a:r>
              <a:rPr lang="it-IT" b="1" i="1" smtClean="0">
                <a:latin typeface="Times New Roman" pitchFamily="18" charset="0"/>
                <a:cs typeface="Times New Roman" pitchFamily="18" charset="0"/>
              </a:rPr>
              <a:t>ʽ</a:t>
            </a:r>
            <a:r>
              <a:rPr lang="it-IT" b="1" i="1" smtClean="0"/>
              <a:t>ot</a:t>
            </a:r>
            <a:endParaRPr lang="it-IT" smtClean="0"/>
          </a:p>
        </p:txBody>
      </p:sp>
      <p:sp>
        <p:nvSpPr>
          <p:cNvPr id="72707" name="Segnaposto contenuto 2"/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r>
              <a:rPr lang="it-IT" i="1" smtClean="0">
                <a:latin typeface="Arial" charset="0"/>
                <a:cs typeface="Arial" charset="0"/>
              </a:rPr>
              <a:t>Shavuʽot</a:t>
            </a:r>
            <a:r>
              <a:rPr lang="it-IT" smtClean="0">
                <a:latin typeface="Arial" charset="0"/>
                <a:cs typeface="Arial" charset="0"/>
              </a:rPr>
              <a:t> è la festa in cui fu donata al popolo ebraico la </a:t>
            </a:r>
            <a:r>
              <a:rPr lang="it-IT" b="1" smtClean="0">
                <a:latin typeface="Arial" charset="0"/>
                <a:cs typeface="Arial" charset="0"/>
              </a:rPr>
              <a:t>Torà </a:t>
            </a:r>
            <a:r>
              <a:rPr lang="it-IT" smtClean="0">
                <a:latin typeface="Arial" charset="0"/>
                <a:cs typeface="Arial" charset="0"/>
              </a:rPr>
              <a:t>sul Sinai, la Torà è piena di </a:t>
            </a:r>
            <a:r>
              <a:rPr lang="it-IT" i="1" smtClean="0">
                <a:latin typeface="Arial" charset="0"/>
                <a:cs typeface="Arial" charset="0"/>
              </a:rPr>
              <a:t>chesed</a:t>
            </a:r>
            <a:r>
              <a:rPr lang="it-IT" smtClean="0">
                <a:latin typeface="Arial" charset="0"/>
                <a:cs typeface="Arial" charset="0"/>
              </a:rPr>
              <a:t> (amore) e il libro di Rut è pieno di </a:t>
            </a:r>
            <a:r>
              <a:rPr lang="it-IT" b="1" i="1" smtClean="0">
                <a:latin typeface="Arial" charset="0"/>
                <a:cs typeface="Arial" charset="0"/>
              </a:rPr>
              <a:t>chesed</a:t>
            </a:r>
            <a:r>
              <a:rPr lang="it-IT" i="1" smtClean="0">
                <a:latin typeface="Arial" charset="0"/>
                <a:cs typeface="Arial" charset="0"/>
              </a:rPr>
              <a:t> </a:t>
            </a:r>
            <a:r>
              <a:rPr lang="it-IT" smtClean="0">
                <a:latin typeface="Arial" charset="0"/>
                <a:cs typeface="Arial" charset="0"/>
              </a:rPr>
              <a:t>e di atti di bontà e benevolenza (</a:t>
            </a:r>
            <a:r>
              <a:rPr lang="it-IT" i="1" smtClean="0">
                <a:latin typeface="Arial" charset="0"/>
                <a:cs typeface="Arial" charset="0"/>
              </a:rPr>
              <a:t>ghemillut chasadim</a:t>
            </a:r>
            <a:r>
              <a:rPr lang="it-IT" smtClean="0">
                <a:latin typeface="Arial" charset="0"/>
                <a:cs typeface="Arial" charset="0"/>
              </a:rPr>
              <a:t>)</a:t>
            </a:r>
            <a:r>
              <a:rPr lang="it-IT" i="1" smtClean="0">
                <a:latin typeface="Arial" charset="0"/>
                <a:cs typeface="Arial" charset="0"/>
              </a:rPr>
              <a:t>.</a:t>
            </a:r>
            <a:r>
              <a:rPr lang="it-IT" smtClean="0">
                <a:latin typeface="Arial" charset="0"/>
                <a:cs typeface="Arial" charset="0"/>
              </a:rPr>
              <a:t> </a:t>
            </a:r>
          </a:p>
          <a:p>
            <a:r>
              <a:rPr lang="it-IT" sz="2800" smtClean="0">
                <a:latin typeface="Arial" charset="0"/>
                <a:cs typeface="Arial" charset="0"/>
              </a:rPr>
              <a:t>il rapporto fra il libro di Rut e la Torà si ritrova anche nelle benedizioni che si rivolgono il cantore e il chiamato alla lettura sinagogale, tratte dall’incontro di Boaz con i mietitori </a:t>
            </a:r>
            <a:r>
              <a:rPr lang="it-IT" sz="2000" smtClean="0">
                <a:latin typeface="Arial" charset="0"/>
                <a:cs typeface="Arial" charset="0"/>
              </a:rPr>
              <a:t>(</a:t>
            </a:r>
            <a:r>
              <a:rPr lang="it-IT" sz="2000" i="1" smtClean="0">
                <a:latin typeface="Arial" charset="0"/>
                <a:cs typeface="Arial" charset="0"/>
              </a:rPr>
              <a:t>Il Signore sia con voi – Ti benedica il Signore).</a:t>
            </a:r>
            <a:endParaRPr lang="it-IT" sz="2800" i="1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it-IT" sz="2800" smtClean="0">
                <a:latin typeface="Arial" charset="0"/>
                <a:cs typeface="Arial" charset="0"/>
              </a:rPr>
              <a:t> </a:t>
            </a:r>
          </a:p>
          <a:p>
            <a:endParaRPr lang="it-IT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smtClean="0"/>
              <a:t>Shavu</a:t>
            </a:r>
            <a:r>
              <a:rPr lang="it-IT" b="1" i="1" smtClean="0">
                <a:latin typeface="Times New Roman" pitchFamily="18" charset="0"/>
                <a:cs typeface="Times New Roman" pitchFamily="18" charset="0"/>
              </a:rPr>
              <a:t>ʽ</a:t>
            </a:r>
            <a:r>
              <a:rPr lang="it-IT" b="1" i="1" smtClean="0"/>
              <a:t>ot</a:t>
            </a:r>
            <a:endParaRPr lang="it-IT" smtClean="0"/>
          </a:p>
        </p:txBody>
      </p:sp>
      <p:sp>
        <p:nvSpPr>
          <p:cNvPr id="73731" name="Segnaposto contenuto 2"/>
          <p:cNvSpPr>
            <a:spLocks noGrp="1"/>
          </p:cNvSpPr>
          <p:nvPr>
            <p:ph idx="1"/>
          </p:nvPr>
        </p:nvSpPr>
        <p:spPr>
          <a:xfrm>
            <a:off x="395288" y="1484313"/>
            <a:ext cx="8229600" cy="4525962"/>
          </a:xfrm>
        </p:spPr>
        <p:txBody>
          <a:bodyPr/>
          <a:lstStyle/>
          <a:p>
            <a:endParaRPr lang="it-IT" dirty="0" smtClean="0"/>
          </a:p>
          <a:p>
            <a:r>
              <a:rPr lang="it-IT" dirty="0" smtClean="0">
                <a:latin typeface="Arial" charset="0"/>
                <a:cs typeface="Arial" charset="0"/>
              </a:rPr>
              <a:t>Al Sinai tutta Israele si </a:t>
            </a:r>
            <a:r>
              <a:rPr lang="it-IT" b="1" i="1" dirty="0" err="1" smtClean="0">
                <a:latin typeface="Arial" charset="0"/>
                <a:cs typeface="Arial" charset="0"/>
              </a:rPr>
              <a:t>covertì</a:t>
            </a:r>
            <a:r>
              <a:rPr lang="it-IT" dirty="0" smtClean="0">
                <a:latin typeface="Arial" charset="0"/>
                <a:cs typeface="Arial" charset="0"/>
              </a:rPr>
              <a:t> al Signore, e </a:t>
            </a:r>
            <a:r>
              <a:rPr lang="it-IT" dirty="0" err="1" smtClean="0">
                <a:latin typeface="Arial" charset="0"/>
                <a:cs typeface="Arial" charset="0"/>
              </a:rPr>
              <a:t>Rut</a:t>
            </a:r>
            <a:r>
              <a:rPr lang="it-IT" dirty="0" smtClean="0">
                <a:latin typeface="Arial" charset="0"/>
                <a:cs typeface="Arial" charset="0"/>
              </a:rPr>
              <a:t> è la figura esemplare del </a:t>
            </a:r>
            <a:r>
              <a:rPr lang="it-IT" b="1" dirty="0" smtClean="0">
                <a:latin typeface="Arial" charset="0"/>
                <a:cs typeface="Arial" charset="0"/>
              </a:rPr>
              <a:t>proselita</a:t>
            </a:r>
            <a:r>
              <a:rPr lang="it-IT" dirty="0" smtClean="0">
                <a:latin typeface="Arial" charset="0"/>
                <a:cs typeface="Arial" charset="0"/>
              </a:rPr>
              <a:t> (</a:t>
            </a:r>
            <a:r>
              <a:rPr lang="it-IT" i="1" dirty="0" err="1" smtClean="0">
                <a:latin typeface="Arial" charset="0"/>
                <a:cs typeface="Arial" charset="0"/>
              </a:rPr>
              <a:t>gher</a:t>
            </a:r>
            <a:r>
              <a:rPr lang="it-IT" i="1" dirty="0" smtClean="0">
                <a:latin typeface="Arial" charset="0"/>
                <a:cs typeface="Arial" charset="0"/>
              </a:rPr>
              <a:t> </a:t>
            </a:r>
            <a:r>
              <a:rPr lang="it-IT" i="1" dirty="0" err="1" smtClean="0">
                <a:latin typeface="Arial" charset="0"/>
                <a:cs typeface="Arial" charset="0"/>
              </a:rPr>
              <a:t>tzedeq</a:t>
            </a:r>
            <a:r>
              <a:rPr lang="it-IT" dirty="0" smtClean="0">
                <a:latin typeface="Arial" charset="0"/>
                <a:cs typeface="Arial" charset="0"/>
              </a:rPr>
              <a:t>) che accetta su di sé i 613 precetti della Torà (come </a:t>
            </a:r>
            <a:r>
              <a:rPr lang="it-IT" smtClean="0">
                <a:latin typeface="Arial" charset="0"/>
                <a:cs typeface="Arial" charset="0"/>
              </a:rPr>
              <a:t>dimostra anche il </a:t>
            </a:r>
            <a:r>
              <a:rPr lang="it-IT" dirty="0" smtClean="0">
                <a:latin typeface="Arial" charset="0"/>
                <a:cs typeface="Arial" charset="0"/>
              </a:rPr>
              <a:t>valore numerico del suo nome: 606 + 7) </a:t>
            </a:r>
          </a:p>
          <a:p>
            <a:pPr>
              <a:buFont typeface="Arial" charset="0"/>
              <a:buNone/>
            </a:pPr>
            <a:r>
              <a:rPr lang="it-IT" sz="3600" dirty="0" smtClean="0">
                <a:latin typeface="Arial" charset="0"/>
                <a:cs typeface="Arial" charset="0"/>
              </a:rPr>
              <a:t> </a:t>
            </a:r>
            <a:endParaRPr lang="it-IT" dirty="0" smtClean="0">
              <a:latin typeface="Arial" charset="0"/>
              <a:cs typeface="Arial" charset="0"/>
            </a:endParaRPr>
          </a:p>
          <a:p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i="1" smtClean="0"/>
              <a:t>Shavu</a:t>
            </a:r>
            <a:r>
              <a:rPr lang="it-IT" b="1" i="1" smtClean="0">
                <a:latin typeface="Times New Roman" pitchFamily="18" charset="0"/>
                <a:cs typeface="Times New Roman" pitchFamily="18" charset="0"/>
              </a:rPr>
              <a:t>ʽ</a:t>
            </a:r>
            <a:r>
              <a:rPr lang="it-IT" b="1" i="1" smtClean="0"/>
              <a:t>ot</a:t>
            </a:r>
            <a:endParaRPr lang="it-IT" smtClean="0"/>
          </a:p>
        </p:txBody>
      </p:sp>
      <p:sp>
        <p:nvSpPr>
          <p:cNvPr id="7475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mtClean="0"/>
          </a:p>
          <a:p>
            <a:r>
              <a:rPr lang="it-IT" smtClean="0">
                <a:latin typeface="Arial" charset="0"/>
                <a:cs typeface="Arial" charset="0"/>
              </a:rPr>
              <a:t>Rut è detta “la madre del regno”, perché da lei discende il re </a:t>
            </a:r>
            <a:r>
              <a:rPr lang="it-IT" b="1" smtClean="0">
                <a:latin typeface="Arial" charset="0"/>
                <a:cs typeface="Arial" charset="0"/>
              </a:rPr>
              <a:t>David</a:t>
            </a:r>
            <a:r>
              <a:rPr lang="it-IT" smtClean="0">
                <a:latin typeface="Arial" charset="0"/>
                <a:cs typeface="Arial" charset="0"/>
              </a:rPr>
              <a:t> e, secondo la tradizione, David sarebbe nato e morto per </a:t>
            </a:r>
            <a:r>
              <a:rPr lang="it-IT" i="1" smtClean="0">
                <a:latin typeface="Arial" charset="0"/>
                <a:cs typeface="Arial" charset="0"/>
              </a:rPr>
              <a:t>Shavuʽot</a:t>
            </a:r>
            <a:r>
              <a:rPr lang="it-IT" smtClean="0">
                <a:latin typeface="Arial" charset="0"/>
                <a:cs typeface="Arial" charset="0"/>
              </a:rPr>
              <a:t>.</a:t>
            </a:r>
            <a:r>
              <a:rPr lang="it-IT" b="1" smtClean="0">
                <a:latin typeface="Arial" charset="0"/>
                <a:cs typeface="Arial" charset="0"/>
              </a:rPr>
              <a:t> </a:t>
            </a:r>
            <a:endParaRPr lang="it-IT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La “madre del regno”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900113" y="1484313"/>
            <a:ext cx="7632700" cy="46418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it-IT" sz="2400" dirty="0" smtClean="0">
              <a:latin typeface="Arial" charset="0"/>
              <a:ea typeface="Calibri" pitchFamily="34" charset="0"/>
              <a:cs typeface="Arial" charset="0"/>
            </a:endParaRPr>
          </a:p>
          <a:p>
            <a:pPr marL="0" indent="0" eaLnBrk="1" hangingPunct="1">
              <a:lnSpc>
                <a:spcPts val="3900"/>
              </a:lnSpc>
              <a:spcBef>
                <a:spcPts val="0"/>
              </a:spcBef>
              <a:buFont typeface="Arial" charset="0"/>
              <a:buNone/>
            </a:pPr>
            <a:r>
              <a:rPr lang="it-IT" sz="2400" dirty="0" smtClean="0">
                <a:latin typeface="Arial" charset="0"/>
                <a:ea typeface="Calibri" pitchFamily="34" charset="0"/>
                <a:cs typeface="Arial" charset="0"/>
              </a:rPr>
              <a:t>Rabbi </a:t>
            </a:r>
            <a:r>
              <a:rPr lang="it-IT" sz="2400" dirty="0" err="1" smtClean="0">
                <a:latin typeface="Arial" charset="0"/>
                <a:ea typeface="Calibri" pitchFamily="34" charset="0"/>
                <a:cs typeface="Arial" charset="0"/>
              </a:rPr>
              <a:t>Nehemia</a:t>
            </a:r>
            <a:r>
              <a:rPr lang="it-IT" sz="2400" dirty="0" smtClean="0">
                <a:latin typeface="Arial" charset="0"/>
                <a:ea typeface="Calibri" pitchFamily="34" charset="0"/>
                <a:cs typeface="Arial" charset="0"/>
              </a:rPr>
              <a:t> diceva: «È scritto: </a:t>
            </a:r>
          </a:p>
          <a:p>
            <a:pPr marL="0" indent="0">
              <a:lnSpc>
                <a:spcPts val="3900"/>
              </a:lnSpc>
              <a:spcBef>
                <a:spcPts val="0"/>
              </a:spcBef>
              <a:buFont typeface="Arial" charset="0"/>
              <a:buNone/>
            </a:pPr>
            <a:r>
              <a:rPr lang="it-IT" sz="2400" i="1" dirty="0" smtClean="0">
                <a:latin typeface="Arial" charset="0"/>
                <a:ea typeface="Calibri" pitchFamily="34" charset="0"/>
                <a:cs typeface="Arial" charset="0"/>
              </a:rPr>
              <a:t>Egli ha posto un trono per la madre del re </a:t>
            </a:r>
            <a:r>
              <a:rPr lang="it-IT" sz="2400" dirty="0" smtClean="0">
                <a:latin typeface="Arial" charset="0"/>
                <a:ea typeface="Calibri" pitchFamily="34" charset="0"/>
                <a:cs typeface="Arial" charset="0"/>
              </a:rPr>
              <a:t>(1Re 2:19). </a:t>
            </a:r>
            <a:endParaRPr lang="it-IT" sz="2400" dirty="0" smtClean="0">
              <a:latin typeface="Arial" charset="0"/>
              <a:cs typeface="Arial" charset="0"/>
            </a:endParaRPr>
          </a:p>
          <a:p>
            <a:pPr marL="0" indent="0">
              <a:lnSpc>
                <a:spcPts val="3900"/>
              </a:lnSpc>
              <a:spcBef>
                <a:spcPts val="0"/>
              </a:spcBef>
              <a:buFont typeface="Arial" charset="0"/>
              <a:buNone/>
            </a:pPr>
            <a:r>
              <a:rPr lang="it-IT" sz="2400" dirty="0" smtClean="0">
                <a:latin typeface="Arial" charset="0"/>
                <a:cs typeface="Calibri" pitchFamily="34" charset="0"/>
              </a:rPr>
              <a:t>Questa è </a:t>
            </a:r>
            <a:r>
              <a:rPr lang="it-IT" sz="2400" dirty="0" err="1" smtClean="0">
                <a:latin typeface="Arial" charset="0"/>
                <a:cs typeface="Calibri" pitchFamily="34" charset="0"/>
              </a:rPr>
              <a:t>Rut</a:t>
            </a:r>
            <a:r>
              <a:rPr lang="it-IT" sz="2400" dirty="0" smtClean="0">
                <a:latin typeface="Arial" charset="0"/>
                <a:cs typeface="Calibri" pitchFamily="34" charset="0"/>
              </a:rPr>
              <a:t> la moabita,</a:t>
            </a:r>
            <a:r>
              <a:rPr lang="it-IT" sz="2400" b="1" dirty="0" smtClean="0">
                <a:latin typeface="Arial" charset="0"/>
                <a:cs typeface="Calibri" pitchFamily="34" charset="0"/>
              </a:rPr>
              <a:t> la madre del regno</a:t>
            </a:r>
            <a:r>
              <a:rPr lang="it-IT" sz="2400" dirty="0" smtClean="0">
                <a:latin typeface="Arial" charset="0"/>
                <a:cs typeface="Calibri" pitchFamily="34" charset="0"/>
              </a:rPr>
              <a:t>, che ha</a:t>
            </a:r>
          </a:p>
          <a:p>
            <a:pPr marL="0" indent="0">
              <a:lnSpc>
                <a:spcPts val="3900"/>
              </a:lnSpc>
              <a:spcBef>
                <a:spcPts val="0"/>
              </a:spcBef>
              <a:buFont typeface="Arial" charset="0"/>
              <a:buNone/>
            </a:pPr>
            <a:r>
              <a:rPr lang="it-IT" sz="2400" dirty="0" smtClean="0">
                <a:latin typeface="Arial" charset="0"/>
                <a:cs typeface="Calibri" pitchFamily="34" charset="0"/>
              </a:rPr>
              <a:t>meritato di vedere il re Salomone sul suo trono»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it-IT" sz="2400" dirty="0" smtClean="0">
              <a:latin typeface="Arial" charset="0"/>
              <a:cs typeface="Arial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it-IT" sz="2400" dirty="0" smtClean="0">
              <a:latin typeface="Arial" charset="0"/>
              <a:cs typeface="Arial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it-IT" sz="2400" dirty="0" smtClean="0">
                <a:latin typeface="Arial" charset="0"/>
                <a:cs typeface="Calibri" pitchFamily="34" charset="0"/>
              </a:rPr>
              <a:t>(</a:t>
            </a:r>
            <a:r>
              <a:rPr lang="it-IT" sz="2400" dirty="0" err="1" smtClean="0">
                <a:latin typeface="Arial" charset="0"/>
                <a:cs typeface="Calibri" pitchFamily="34" charset="0"/>
              </a:rPr>
              <a:t>b</a:t>
            </a:r>
            <a:r>
              <a:rPr lang="it-IT" sz="2400" i="1" dirty="0" err="1" smtClean="0">
                <a:latin typeface="Arial" charset="0"/>
                <a:cs typeface="Calibri" pitchFamily="34" charset="0"/>
              </a:rPr>
              <a:t>Bava</a:t>
            </a:r>
            <a:r>
              <a:rPr lang="it-IT" sz="2400" dirty="0" smtClean="0">
                <a:latin typeface="Arial" charset="0"/>
                <a:cs typeface="Calibri" pitchFamily="34" charset="0"/>
              </a:rPr>
              <a:t> </a:t>
            </a:r>
            <a:r>
              <a:rPr lang="it-IT" sz="2400" i="1" dirty="0" err="1" smtClean="0">
                <a:latin typeface="Arial" charset="0"/>
                <a:cs typeface="Calibri" pitchFamily="34" charset="0"/>
              </a:rPr>
              <a:t>batra</a:t>
            </a:r>
            <a:r>
              <a:rPr lang="it-IT" sz="2400" i="1" dirty="0" smtClean="0">
                <a:latin typeface="Arial" charset="0"/>
                <a:cs typeface="Calibri" pitchFamily="34" charset="0"/>
              </a:rPr>
              <a:t> </a:t>
            </a:r>
            <a:r>
              <a:rPr lang="it-IT" sz="2400" dirty="0" smtClean="0">
                <a:latin typeface="Arial" charset="0"/>
                <a:cs typeface="Calibri" pitchFamily="34" charset="0"/>
              </a:rPr>
              <a:t>91b</a:t>
            </a:r>
            <a:r>
              <a:rPr lang="it-IT" sz="2400" i="1" dirty="0" smtClean="0">
                <a:latin typeface="Arial" charset="0"/>
                <a:cs typeface="Calibri" pitchFamily="34" charset="0"/>
              </a:rPr>
              <a:t>; </a:t>
            </a:r>
            <a:r>
              <a:rPr lang="it-IT" sz="2400" i="1" dirty="0" err="1" smtClean="0">
                <a:latin typeface="Arial" charset="0"/>
                <a:cs typeface="Calibri" pitchFamily="34" charset="0"/>
              </a:rPr>
              <a:t>Midrash</a:t>
            </a:r>
            <a:r>
              <a:rPr lang="it-IT" sz="2400" i="1" dirty="0" smtClean="0">
                <a:latin typeface="Arial" charset="0"/>
                <a:cs typeface="Calibri" pitchFamily="34" charset="0"/>
              </a:rPr>
              <a:t> ha-neʽ</a:t>
            </a:r>
            <a:r>
              <a:rPr lang="it-IT" sz="2400" i="1" dirty="0" err="1" smtClean="0">
                <a:latin typeface="Arial" charset="0"/>
                <a:cs typeface="Calibri" pitchFamily="34" charset="0"/>
              </a:rPr>
              <a:t>elam</a:t>
            </a:r>
            <a:r>
              <a:rPr lang="it-IT" sz="2400" i="1" dirty="0" smtClean="0">
                <a:latin typeface="Arial" charset="0"/>
                <a:cs typeface="Calibri" pitchFamily="34" charset="0"/>
              </a:rPr>
              <a:t> </a:t>
            </a:r>
            <a:r>
              <a:rPr lang="it-IT" sz="2400" dirty="0" smtClean="0">
                <a:latin typeface="Arial" charset="0"/>
                <a:cs typeface="Calibri" pitchFamily="34" charset="0"/>
              </a:rPr>
              <a:t>su </a:t>
            </a:r>
            <a:r>
              <a:rPr lang="it-IT" sz="2400" i="1" dirty="0" err="1" smtClean="0">
                <a:latin typeface="Arial" charset="0"/>
                <a:cs typeface="Calibri" pitchFamily="34" charset="0"/>
              </a:rPr>
              <a:t>Rut</a:t>
            </a:r>
            <a:r>
              <a:rPr lang="it-IT" sz="2400" i="1" dirty="0" smtClean="0">
                <a:latin typeface="Arial" charset="0"/>
                <a:cs typeface="Calibri" pitchFamily="34" charset="0"/>
              </a:rPr>
              <a:t> </a:t>
            </a:r>
            <a:r>
              <a:rPr lang="it-IT" sz="2400" dirty="0" smtClean="0">
                <a:latin typeface="Arial" charset="0"/>
                <a:cs typeface="Calibri" pitchFamily="34" charset="0"/>
              </a:rPr>
              <a:t>82b)</a:t>
            </a:r>
            <a:endParaRPr lang="it-IT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800100"/>
            <a:ext cx="3048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CasellaDiTesto 2"/>
          <p:cNvSpPr txBox="1">
            <a:spLocks noChangeArrowheads="1"/>
          </p:cNvSpPr>
          <p:nvPr/>
        </p:nvSpPr>
        <p:spPr bwMode="auto">
          <a:xfrm>
            <a:off x="7235825" y="2420938"/>
            <a:ext cx="1149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600">
                <a:latin typeface="Calibri" pitchFamily="34" charset="0"/>
              </a:rPr>
              <a:t>T. M. Rooke</a:t>
            </a:r>
          </a:p>
          <a:p>
            <a:r>
              <a:rPr lang="it-IT" sz="1600">
                <a:latin typeface="Calibri" pitchFamily="34" charset="0"/>
              </a:rPr>
              <a:t>1877</a:t>
            </a:r>
            <a:endParaRPr lang="it-IT">
              <a:latin typeface="Calibri" pitchFamily="34" charset="0"/>
            </a:endParaRPr>
          </a:p>
        </p:txBody>
      </p:sp>
    </p:spTree>
  </p:cSld>
  <p:clrMapOvr>
    <a:masterClrMapping/>
  </p:clrMapOvr>
  <p:transition advTm="5953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ttangolo 1"/>
          <p:cNvSpPr>
            <a:spLocks noChangeArrowheads="1"/>
          </p:cNvSpPr>
          <p:nvPr/>
        </p:nvSpPr>
        <p:spPr bwMode="auto">
          <a:xfrm>
            <a:off x="900113" y="2924175"/>
            <a:ext cx="6840537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400"/>
              <a:t>4:16 Naomi prese il bambino e se lo pose in seno e </a:t>
            </a:r>
            <a:r>
              <a:rPr lang="en-US" sz="2400"/>
              <a:t>gli fece da nutrice.</a:t>
            </a:r>
          </a:p>
          <a:p>
            <a:r>
              <a:rPr lang="it-IT" sz="2400" baseline="30000"/>
              <a:t>17</a:t>
            </a:r>
            <a:r>
              <a:rPr lang="it-IT" sz="2400"/>
              <a:t> Le vicine gli diedero il nome, e dicevano: «</a:t>
            </a:r>
            <a:r>
              <a:rPr lang="it-IT" sz="2400" b="1"/>
              <a:t>È nato un figlio a Naomi!</a:t>
            </a:r>
            <a:r>
              <a:rPr lang="it-IT" sz="2400"/>
              <a:t>» Lo chiamarono Oved. Egli fu padre di Ishay, padre di David.</a:t>
            </a:r>
            <a:endParaRPr lang="en-US" sz="2000"/>
          </a:p>
          <a:p>
            <a:endParaRPr lang="it-IT"/>
          </a:p>
        </p:txBody>
      </p:sp>
      <p:sp>
        <p:nvSpPr>
          <p:cNvPr id="51203" name="CasellaDiTesto 2"/>
          <p:cNvSpPr txBox="1">
            <a:spLocks noChangeArrowheads="1"/>
          </p:cNvSpPr>
          <p:nvPr/>
        </p:nvSpPr>
        <p:spPr bwMode="auto">
          <a:xfrm flipH="1">
            <a:off x="1547813" y="1052513"/>
            <a:ext cx="59769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he-IL" sz="2000" dirty="0">
                <a:cs typeface="+mj-cs"/>
              </a:rPr>
              <a:t>וַתִּקַּ֨ח נָֽעֳמִ֤י אֶת־הַיֶּ֨לֶד֙ וַתְּשִׁתֵ֣הוּ בְחֵיקָ֔הּ וַתְּהִי־ל֖וֹ לְאֹמֶֽנֶת׃ </a:t>
            </a:r>
            <a:r>
              <a:rPr lang="he-IL" sz="2000" b="1" dirty="0">
                <a:cs typeface="+mj-cs"/>
              </a:rPr>
              <a:t>יז</a:t>
            </a:r>
            <a:r>
              <a:rPr lang="he-IL" sz="2000" dirty="0">
                <a:cs typeface="+mj-cs"/>
              </a:rPr>
              <a:t> וַתִּקְרֶאנָה֩ ל֨וֹ הַשְּׁכֵנ֥וֹת שֵׁם֙ לֵאמֹ֔ר יֻלַּד־בֵּ֖ן לְנָֽעֳמִ֑י וַתִּקְרֶ֤אנָֽה שְׁמוֹ֙ עוֹבֵ֔ד ה֥וּא אֲבִֽי־יִשַׁ֖י אֲבִ֥י דָוִֽד</a:t>
            </a:r>
            <a:r>
              <a:rPr lang="he-IL" dirty="0">
                <a:cs typeface="+mj-cs"/>
              </a:rPr>
              <a:t>׃</a:t>
            </a:r>
            <a:endParaRPr lang="it-IT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828738"/>
            <a:ext cx="3788271" cy="467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CasellaDiTesto 2"/>
          <p:cNvSpPr txBox="1">
            <a:spLocks noChangeArrowheads="1"/>
          </p:cNvSpPr>
          <p:nvPr/>
        </p:nvSpPr>
        <p:spPr bwMode="auto">
          <a:xfrm>
            <a:off x="7019925" y="2565400"/>
            <a:ext cx="16557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Simeon Solomon</a:t>
            </a:r>
            <a:br>
              <a:rPr lang="en-US" sz="1600">
                <a:latin typeface="Calibri" pitchFamily="34" charset="0"/>
              </a:rPr>
            </a:br>
            <a:r>
              <a:rPr lang="en-US" sz="1600">
                <a:latin typeface="Calibri" pitchFamily="34" charset="0"/>
              </a:rPr>
              <a:t>(1860-1925)</a:t>
            </a:r>
            <a:endParaRPr lang="it-IT" sz="1600">
              <a:latin typeface="Calibri" pitchFamily="34" charset="0"/>
            </a:endParaRPr>
          </a:p>
        </p:txBody>
      </p:sp>
    </p:spTree>
  </p:cSld>
  <p:clrMapOvr>
    <a:masterClrMapping/>
  </p:clrMapOvr>
  <p:transition advTm="6009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o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237"/>
          </a:xfrm>
        </p:spPr>
        <p:txBody>
          <a:bodyPr/>
          <a:lstStyle/>
          <a:p>
            <a:r>
              <a:rPr lang="it-IT" smtClean="0"/>
              <a:t>Significati del nome di Rut</a:t>
            </a:r>
          </a:p>
        </p:txBody>
      </p:sp>
      <p:sp>
        <p:nvSpPr>
          <p:cNvPr id="55299" name="Segnaposto contenuto 3"/>
          <p:cNvSpPr>
            <a:spLocks noGrp="1"/>
          </p:cNvSpPr>
          <p:nvPr>
            <p:ph idx="1"/>
          </p:nvPr>
        </p:nvSpPr>
        <p:spPr>
          <a:xfrm>
            <a:off x="468313" y="1412875"/>
            <a:ext cx="8218487" cy="4713288"/>
          </a:xfrm>
        </p:spPr>
        <p:txBody>
          <a:bodyPr/>
          <a:lstStyle/>
          <a:p>
            <a:r>
              <a:rPr lang="it-IT" sz="2800" dirty="0" smtClean="0"/>
              <a:t>La </a:t>
            </a:r>
            <a:r>
              <a:rPr lang="it-IT" sz="2800" b="1" dirty="0" smtClean="0"/>
              <a:t>compagna</a:t>
            </a:r>
          </a:p>
          <a:p>
            <a:r>
              <a:rPr lang="it-IT" sz="2800" dirty="0" smtClean="0"/>
              <a:t>colei che ha </a:t>
            </a:r>
            <a:r>
              <a:rPr lang="it-IT" sz="2800" b="1" dirty="0" smtClean="0"/>
              <a:t>veduto</a:t>
            </a:r>
            <a:r>
              <a:rPr lang="it-IT" sz="2800" dirty="0" smtClean="0"/>
              <a:t> e considerato </a:t>
            </a:r>
          </a:p>
          <a:p>
            <a:r>
              <a:rPr lang="it-IT" sz="2800" dirty="0" smtClean="0"/>
              <a:t>Colei che </a:t>
            </a:r>
            <a:r>
              <a:rPr lang="it-IT" sz="2800" b="1" dirty="0" smtClean="0"/>
              <a:t>sazia</a:t>
            </a:r>
            <a:r>
              <a:rPr lang="it-IT" sz="2800" dirty="0" smtClean="0"/>
              <a:t>  (progenitrice di David, che sazierà l’Eterno con i suoi canti, ma anche lei stessa destinata a saziare il vuoto di Naomi)</a:t>
            </a:r>
          </a:p>
          <a:p>
            <a:r>
              <a:rPr lang="it-IT" sz="2800" dirty="0" smtClean="0"/>
              <a:t>Anagramma di </a:t>
            </a:r>
            <a:r>
              <a:rPr lang="it-IT" sz="2800" b="1" dirty="0" smtClean="0"/>
              <a:t>TOR</a:t>
            </a:r>
            <a:r>
              <a:rPr lang="it-IT" sz="2800" dirty="0" smtClean="0"/>
              <a:t>, tortora  (animale adatto al sacrificio e quindi anche ad Israel, ma anche una delle due “colombe”)</a:t>
            </a:r>
          </a:p>
          <a:p>
            <a:r>
              <a:rPr lang="it-IT" sz="2800" dirty="0" smtClean="0"/>
              <a:t>Valore numerico 606 + 7 precetti </a:t>
            </a:r>
            <a:r>
              <a:rPr lang="it-IT" sz="2800" dirty="0" err="1" smtClean="0"/>
              <a:t>noachidi</a:t>
            </a:r>
            <a:r>
              <a:rPr lang="it-IT" sz="2800" dirty="0" smtClean="0"/>
              <a:t> = 613 precetti della </a:t>
            </a:r>
            <a:r>
              <a:rPr lang="it-IT" sz="2800" b="1" dirty="0" smtClean="0"/>
              <a:t>Torà</a:t>
            </a:r>
            <a:endParaRPr lang="it-IT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9825" y="549275"/>
            <a:ext cx="4206875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CasellaDiTesto 2"/>
          <p:cNvSpPr txBox="1">
            <a:spLocks noChangeArrowheads="1"/>
          </p:cNvSpPr>
          <p:nvPr/>
        </p:nvSpPr>
        <p:spPr bwMode="auto">
          <a:xfrm>
            <a:off x="6443663" y="1989138"/>
            <a:ext cx="20494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Michelangelo</a:t>
            </a:r>
          </a:p>
          <a:p>
            <a:r>
              <a:rPr lang="it-IT">
                <a:latin typeface="Calibri" pitchFamily="34" charset="0"/>
              </a:rPr>
              <a:t>1512</a:t>
            </a:r>
          </a:p>
        </p:txBody>
      </p:sp>
    </p:spTree>
  </p:cSld>
  <p:clrMapOvr>
    <a:masterClrMapping/>
  </p:clrMapOvr>
  <p:transition advTm="3026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88913"/>
            <a:ext cx="8423275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6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asellaDiTesto 2"/>
          <p:cNvSpPr txBox="1">
            <a:spLocks noChangeArrowheads="1"/>
          </p:cNvSpPr>
          <p:nvPr/>
        </p:nvSpPr>
        <p:spPr bwMode="auto">
          <a:xfrm>
            <a:off x="1979613" y="1773238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pic>
        <p:nvPicPr>
          <p:cNvPr id="58371" name="Picture 2" descr="scansione0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725" y="904875"/>
            <a:ext cx="4067175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5940425" y="1268413"/>
            <a:ext cx="1944688" cy="2093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400" dirty="0" err="1">
                <a:latin typeface="+mj-lt"/>
              </a:rPr>
              <a:t>Rut</a:t>
            </a:r>
            <a:r>
              <a:rPr lang="it-IT" sz="1400" dirty="0">
                <a:latin typeface="+mj-lt"/>
              </a:rPr>
              <a:t> e </a:t>
            </a:r>
            <a:r>
              <a:rPr lang="it-IT" sz="1400" dirty="0" err="1">
                <a:latin typeface="+mj-lt"/>
              </a:rPr>
              <a:t>Boaz</a:t>
            </a:r>
            <a:r>
              <a:rPr lang="it-IT" sz="1400" dirty="0">
                <a:latin typeface="+mj-lt"/>
              </a:rPr>
              <a:t> antenati del Messia (sull’asino), accompagnato dal profeta Elia.</a:t>
            </a:r>
          </a:p>
          <a:p>
            <a:pPr>
              <a:defRPr/>
            </a:pPr>
            <a:endParaRPr lang="it-IT" sz="1400" dirty="0">
              <a:latin typeface="+mj-lt"/>
            </a:endParaRPr>
          </a:p>
          <a:p>
            <a:pPr>
              <a:defRPr/>
            </a:pPr>
            <a:r>
              <a:rPr lang="it-IT" sz="1400" dirty="0">
                <a:latin typeface="+mj-lt"/>
              </a:rPr>
              <a:t>Miniatura del XV sec., Milano, Biblioteca Ambrosiana. </a:t>
            </a:r>
          </a:p>
          <a:p>
            <a:pPr>
              <a:defRPr/>
            </a:pPr>
            <a:endParaRPr lang="it-IT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2614</TotalTime>
  <Words>1495</Words>
  <Application>Microsoft Office PowerPoint</Application>
  <PresentationFormat>Presentazione su schermo (4:3)</PresentationFormat>
  <Paragraphs>147</Paragraphs>
  <Slides>29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Tema di Office</vt:lpstr>
      <vt:lpstr>Rut fra le messi mature – III parte</vt:lpstr>
      <vt:lpstr>Diapositiva 2</vt:lpstr>
      <vt:lpstr>Diapositiva 3</vt:lpstr>
      <vt:lpstr>Diapositiva 4</vt:lpstr>
      <vt:lpstr>Diapositiva 5</vt:lpstr>
      <vt:lpstr>Significati del nome di Rut</vt:lpstr>
      <vt:lpstr>Diapositiva 7</vt:lpstr>
      <vt:lpstr>Diapositiva 8</vt:lpstr>
      <vt:lpstr>Diapositiva 9</vt:lpstr>
      <vt:lpstr>Diapositiva 10</vt:lpstr>
      <vt:lpstr>Diapositiva 11</vt:lpstr>
      <vt:lpstr>Diapositiva 12</vt:lpstr>
      <vt:lpstr>Le due “colombe”</vt:lpstr>
      <vt:lpstr>Diapositiva 14</vt:lpstr>
      <vt:lpstr>La luce nascosta</vt:lpstr>
      <vt:lpstr>Diapositiva 16</vt:lpstr>
      <vt:lpstr>Possibili significati</vt:lpstr>
      <vt:lpstr>Diapositiva 18</vt:lpstr>
      <vt:lpstr>Ipotesi sulla composizione del libro</vt:lpstr>
      <vt:lpstr>Ipotesi sulla redazione tarda </vt:lpstr>
      <vt:lpstr>Ipotesi “monarchica”</vt:lpstr>
      <vt:lpstr> Ipotesi delle tradizioni orali </vt:lpstr>
      <vt:lpstr>Diapositiva 23</vt:lpstr>
      <vt:lpstr>Diapositiva 24</vt:lpstr>
      <vt:lpstr>Shavuʽot (Settimane, Pentecoste)</vt:lpstr>
      <vt:lpstr>Shavuʽot</vt:lpstr>
      <vt:lpstr>Shavuʽot</vt:lpstr>
      <vt:lpstr>Shavuʽot</vt:lpstr>
      <vt:lpstr>La “madre del regno”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Milka Ventura</dc:creator>
  <cp:lastModifiedBy>Zappella</cp:lastModifiedBy>
  <cp:revision>393</cp:revision>
  <dcterms:created xsi:type="dcterms:W3CDTF">2012-04-24T15:04:57Z</dcterms:created>
  <dcterms:modified xsi:type="dcterms:W3CDTF">2013-04-07T14:09:03Z</dcterms:modified>
</cp:coreProperties>
</file>